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sldIdLst>
    <p:sldId id="256" r:id="rId2"/>
    <p:sldId id="850" r:id="rId3"/>
    <p:sldId id="844" r:id="rId4"/>
    <p:sldId id="855" r:id="rId5"/>
    <p:sldId id="857" r:id="rId6"/>
    <p:sldId id="829" r:id="rId7"/>
    <p:sldId id="856" r:id="rId8"/>
  </p:sldIdLst>
  <p:sldSz cx="12192000" cy="6858000"/>
  <p:notesSz cx="6888163" cy="100187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179809B0-1068-45BE-A37C-991005365FCB}">
          <p14:sldIdLst>
            <p14:sldId id="256"/>
            <p14:sldId id="850"/>
            <p14:sldId id="844"/>
            <p14:sldId id="855"/>
            <p14:sldId id="857"/>
            <p14:sldId id="829"/>
            <p14:sldId id="856"/>
          </p14:sldIdLst>
        </p14:section>
        <p14:section name="Раздел без заголовка" id="{B47A631E-F9E9-4AC4-B3B8-E7CDE08ADD2C}">
          <p14:sldIdLst/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EA900"/>
    <a:srgbClr val="FFFFFF"/>
    <a:srgbClr val="8FAADC"/>
    <a:srgbClr val="FF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FD0F851-EC5A-4D38-B0AD-8093EC10F338}" styleName="Светлый стиль 1 - акцент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5A111915-BE36-4E01-A7E5-04B1672EAD32}" styleName="Светлый стиль 2 - акцент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69012ECD-51FC-41F1-AA8D-1B2483CD663E}" styleName="Светлый стиль 2 - акцент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69CF1AB2-1976-4502-BF36-3FF5EA218861}" styleName="Средний стиль 4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912C8C85-51F0-491E-9774-3900AFEF0FD7}" styleName="Светлый стиль 2 - акцент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616DA210-FB5B-4158-B5E0-FEB733F419BA}" styleName="Светлый стиль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DBED569-4797-4DF1-A0F4-6AAB3CD982D8}" styleName="Светлый стиль 3 - акцент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793D81CF-94F2-401A-BA57-92F5A7B2D0C5}" styleName="Средний стиль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198" autoAdjust="0"/>
    <p:restoredTop sz="87779" autoAdjust="0"/>
  </p:normalViewPr>
  <p:slideViewPr>
    <p:cSldViewPr snapToGrid="0">
      <p:cViewPr varScale="1">
        <p:scale>
          <a:sx n="101" d="100"/>
          <a:sy n="101" d="100"/>
        </p:scale>
        <p:origin x="864" y="13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4871" cy="502676"/>
          </a:xfrm>
          <a:prstGeom prst="rect">
            <a:avLst/>
          </a:prstGeom>
        </p:spPr>
        <p:txBody>
          <a:bodyPr vert="horz" lIns="96606" tIns="48303" rIns="96606" bIns="48303" rtlCol="0"/>
          <a:lstStyle>
            <a:lvl1pPr algn="l">
              <a:defRPr sz="13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901698" y="0"/>
            <a:ext cx="2984871" cy="502676"/>
          </a:xfrm>
          <a:prstGeom prst="rect">
            <a:avLst/>
          </a:prstGeom>
        </p:spPr>
        <p:txBody>
          <a:bodyPr vert="horz" lIns="96606" tIns="48303" rIns="96606" bIns="48303" rtlCol="0"/>
          <a:lstStyle>
            <a:lvl1pPr algn="r">
              <a:defRPr sz="1300"/>
            </a:lvl1pPr>
          </a:lstStyle>
          <a:p>
            <a:fld id="{E4B1698A-EB56-41AB-A47A-CB0680B6FE71}" type="datetimeFigureOut">
              <a:rPr lang="ru-RU" smtClean="0"/>
              <a:t>08.09.2023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439738" y="1252538"/>
            <a:ext cx="6008687" cy="33813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06" tIns="48303" rIns="96606" bIns="48303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8817" y="4821506"/>
            <a:ext cx="5510530" cy="3944868"/>
          </a:xfrm>
          <a:prstGeom prst="rect">
            <a:avLst/>
          </a:prstGeom>
        </p:spPr>
        <p:txBody>
          <a:bodyPr vert="horz" lIns="96606" tIns="48303" rIns="96606" bIns="48303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516039"/>
            <a:ext cx="2984871" cy="502674"/>
          </a:xfrm>
          <a:prstGeom prst="rect">
            <a:avLst/>
          </a:prstGeom>
        </p:spPr>
        <p:txBody>
          <a:bodyPr vert="horz" lIns="96606" tIns="48303" rIns="96606" bIns="48303" rtlCol="0" anchor="b"/>
          <a:lstStyle>
            <a:lvl1pPr algn="l">
              <a:defRPr sz="13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901698" y="9516039"/>
            <a:ext cx="2984871" cy="502674"/>
          </a:xfrm>
          <a:prstGeom prst="rect">
            <a:avLst/>
          </a:prstGeom>
        </p:spPr>
        <p:txBody>
          <a:bodyPr vert="horz" lIns="96606" tIns="48303" rIns="96606" bIns="48303" rtlCol="0" anchor="b"/>
          <a:lstStyle>
            <a:lvl1pPr algn="r">
              <a:defRPr sz="1300"/>
            </a:lvl1pPr>
          </a:lstStyle>
          <a:p>
            <a:fld id="{800A851B-5610-45D0-8EAA-49F6144331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5196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2901950" y="704850"/>
            <a:ext cx="3379788" cy="19018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6" name="Google Shape;96;p1:notes"/>
          <p:cNvSpPr txBox="1">
            <a:spLocks noGrp="1"/>
          </p:cNvSpPr>
          <p:nvPr>
            <p:ph type="body" idx="1"/>
          </p:nvPr>
        </p:nvSpPr>
        <p:spPr>
          <a:xfrm>
            <a:off x="918422" y="2711663"/>
            <a:ext cx="7347374" cy="22194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6591" tIns="48282" rIns="96591" bIns="48282" anchor="t" anchorCtr="0">
            <a:noAutofit/>
          </a:bodyPr>
          <a:lstStyle/>
          <a:p>
            <a:endParaRPr/>
          </a:p>
        </p:txBody>
      </p:sp>
      <p:sp>
        <p:nvSpPr>
          <p:cNvPr id="97" name="Google Shape;97;p1:notes"/>
          <p:cNvSpPr txBox="1">
            <a:spLocks noGrp="1"/>
          </p:cNvSpPr>
          <p:nvPr>
            <p:ph type="sldNum" idx="12"/>
          </p:nvPr>
        </p:nvSpPr>
        <p:spPr>
          <a:xfrm>
            <a:off x="5202796" y="5353750"/>
            <a:ext cx="3979828" cy="2817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6591" tIns="48282" rIns="96591" bIns="48282" anchor="b" anchorCtr="0">
            <a:noAutofit/>
          </a:bodyPr>
          <a:lstStyle/>
          <a:p>
            <a:pPr defTabSz="966064">
              <a:buClr>
                <a:srgbClr val="000000"/>
              </a:buClr>
              <a:defRPr/>
            </a:pPr>
            <a:fld id="{00000000-1234-1234-1234-123412341234}" type="slidenum">
              <a:rPr lang="ru-RU" sz="1500" kern="0">
                <a:solidFill>
                  <a:srgbClr val="000000"/>
                </a:solidFill>
                <a:latin typeface="Arial"/>
                <a:cs typeface="Arial"/>
                <a:sym typeface="Arial"/>
              </a:rPr>
              <a:pPr defTabSz="966064">
                <a:buClr>
                  <a:srgbClr val="000000"/>
                </a:buClr>
                <a:defRPr/>
              </a:pPr>
              <a:t>1</a:t>
            </a:fld>
            <a:endParaRPr sz="1500" kern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2901950" y="704850"/>
            <a:ext cx="3379788" cy="19018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2" name="Google Shape;132;p3:notes"/>
          <p:cNvSpPr txBox="1">
            <a:spLocks noGrp="1"/>
          </p:cNvSpPr>
          <p:nvPr>
            <p:ph type="body" idx="1"/>
          </p:nvPr>
        </p:nvSpPr>
        <p:spPr>
          <a:xfrm>
            <a:off x="918422" y="2711663"/>
            <a:ext cx="7347374" cy="22194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6591" tIns="48282" rIns="96591" bIns="48282" anchor="t" anchorCtr="0">
            <a:noAutofit/>
          </a:bodyPr>
          <a:lstStyle/>
          <a:p>
            <a:endParaRPr/>
          </a:p>
        </p:txBody>
      </p:sp>
      <p:sp>
        <p:nvSpPr>
          <p:cNvPr id="133" name="Google Shape;133;p3:notes"/>
          <p:cNvSpPr txBox="1">
            <a:spLocks noGrp="1"/>
          </p:cNvSpPr>
          <p:nvPr>
            <p:ph type="sldNum" idx="12"/>
          </p:nvPr>
        </p:nvSpPr>
        <p:spPr>
          <a:xfrm>
            <a:off x="5202796" y="5353750"/>
            <a:ext cx="3979828" cy="2817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6591" tIns="48282" rIns="96591" bIns="48282" anchor="b" anchorCtr="0">
            <a:noAutofit/>
          </a:bodyPr>
          <a:lstStyle/>
          <a:p>
            <a:fld id="{00000000-1234-1234-1234-123412341234}" type="slidenum">
              <a:rPr lang="ru-RU"/>
              <a:pPr/>
              <a:t>2</a:t>
            </a:fld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Google Shape;232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2901950" y="704850"/>
            <a:ext cx="3379788" cy="19018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33" name="Google Shape;233;p6:notes"/>
          <p:cNvSpPr txBox="1">
            <a:spLocks noGrp="1"/>
          </p:cNvSpPr>
          <p:nvPr>
            <p:ph type="body" idx="1"/>
          </p:nvPr>
        </p:nvSpPr>
        <p:spPr>
          <a:xfrm>
            <a:off x="918422" y="2711663"/>
            <a:ext cx="7347374" cy="22194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6591" tIns="48282" rIns="96591" bIns="48282" anchor="t" anchorCtr="0">
            <a:noAutofit/>
          </a:bodyPr>
          <a:lstStyle/>
          <a:p>
            <a:endParaRPr/>
          </a:p>
        </p:txBody>
      </p:sp>
      <p:sp>
        <p:nvSpPr>
          <p:cNvPr id="234" name="Google Shape;234;p6:notes"/>
          <p:cNvSpPr txBox="1">
            <a:spLocks noGrp="1"/>
          </p:cNvSpPr>
          <p:nvPr>
            <p:ph type="sldNum" idx="12"/>
          </p:nvPr>
        </p:nvSpPr>
        <p:spPr>
          <a:xfrm>
            <a:off x="5202796" y="5353750"/>
            <a:ext cx="3979828" cy="2817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6591" tIns="48282" rIns="96591" bIns="48282" anchor="b" anchorCtr="0">
            <a:noAutofit/>
          </a:bodyPr>
          <a:lstStyle/>
          <a:p>
            <a:fld id="{00000000-1234-1234-1234-123412341234}" type="slidenum">
              <a:rPr lang="ru-RU"/>
              <a:pPr/>
              <a:t>3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00634173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Google Shape;232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2901950" y="704850"/>
            <a:ext cx="3379788" cy="19018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33" name="Google Shape;233;p6:notes"/>
          <p:cNvSpPr txBox="1">
            <a:spLocks noGrp="1"/>
          </p:cNvSpPr>
          <p:nvPr>
            <p:ph type="body" idx="1"/>
          </p:nvPr>
        </p:nvSpPr>
        <p:spPr>
          <a:xfrm>
            <a:off x="918422" y="2711663"/>
            <a:ext cx="7347374" cy="22194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6591" tIns="48282" rIns="96591" bIns="48282" anchor="t" anchorCtr="0">
            <a:noAutofit/>
          </a:bodyPr>
          <a:lstStyle/>
          <a:p>
            <a:endParaRPr/>
          </a:p>
        </p:txBody>
      </p:sp>
      <p:sp>
        <p:nvSpPr>
          <p:cNvPr id="234" name="Google Shape;234;p6:notes"/>
          <p:cNvSpPr txBox="1">
            <a:spLocks noGrp="1"/>
          </p:cNvSpPr>
          <p:nvPr>
            <p:ph type="sldNum" idx="12"/>
          </p:nvPr>
        </p:nvSpPr>
        <p:spPr>
          <a:xfrm>
            <a:off x="5202796" y="5353750"/>
            <a:ext cx="3979828" cy="2817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6591" tIns="48282" rIns="96591" bIns="48282" anchor="b" anchorCtr="0">
            <a:noAutofit/>
          </a:bodyPr>
          <a:lstStyle/>
          <a:p>
            <a:fld id="{00000000-1234-1234-1234-123412341234}" type="slidenum">
              <a:rPr lang="ru-RU"/>
              <a:pPr/>
              <a:t>4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88938928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Google Shape;232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2901950" y="704850"/>
            <a:ext cx="3379788" cy="19018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33" name="Google Shape;233;p6:notes"/>
          <p:cNvSpPr txBox="1">
            <a:spLocks noGrp="1"/>
          </p:cNvSpPr>
          <p:nvPr>
            <p:ph type="body" idx="1"/>
          </p:nvPr>
        </p:nvSpPr>
        <p:spPr>
          <a:xfrm>
            <a:off x="918422" y="2711663"/>
            <a:ext cx="7347374" cy="22194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6591" tIns="48282" rIns="96591" bIns="48282" anchor="t" anchorCtr="0">
            <a:noAutofit/>
          </a:bodyPr>
          <a:lstStyle/>
          <a:p>
            <a:endParaRPr/>
          </a:p>
        </p:txBody>
      </p:sp>
      <p:sp>
        <p:nvSpPr>
          <p:cNvPr id="234" name="Google Shape;234;p6:notes"/>
          <p:cNvSpPr txBox="1">
            <a:spLocks noGrp="1"/>
          </p:cNvSpPr>
          <p:nvPr>
            <p:ph type="sldNum" idx="12"/>
          </p:nvPr>
        </p:nvSpPr>
        <p:spPr>
          <a:xfrm>
            <a:off x="5202796" y="5353750"/>
            <a:ext cx="3979828" cy="2817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6591" tIns="48282" rIns="96591" bIns="48282" anchor="b" anchorCtr="0">
            <a:noAutofit/>
          </a:bodyPr>
          <a:lstStyle/>
          <a:p>
            <a:fld id="{00000000-1234-1234-1234-123412341234}" type="slidenum">
              <a:rPr lang="ru-RU"/>
              <a:pPr/>
              <a:t>5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01207838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A570D4-9143-4E91-8959-8D963457B763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270433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Google Shape;232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2901950" y="704850"/>
            <a:ext cx="3379788" cy="19018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33" name="Google Shape;233;p6:notes"/>
          <p:cNvSpPr txBox="1">
            <a:spLocks noGrp="1"/>
          </p:cNvSpPr>
          <p:nvPr>
            <p:ph type="body" idx="1"/>
          </p:nvPr>
        </p:nvSpPr>
        <p:spPr>
          <a:xfrm>
            <a:off x="918422" y="2711663"/>
            <a:ext cx="7347374" cy="22194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6591" tIns="48282" rIns="96591" bIns="48282" anchor="t" anchorCtr="0">
            <a:noAutofit/>
          </a:bodyPr>
          <a:lstStyle/>
          <a:p>
            <a:endParaRPr/>
          </a:p>
        </p:txBody>
      </p:sp>
      <p:sp>
        <p:nvSpPr>
          <p:cNvPr id="234" name="Google Shape;234;p6:notes"/>
          <p:cNvSpPr txBox="1">
            <a:spLocks noGrp="1"/>
          </p:cNvSpPr>
          <p:nvPr>
            <p:ph type="sldNum" idx="12"/>
          </p:nvPr>
        </p:nvSpPr>
        <p:spPr>
          <a:xfrm>
            <a:off x="5202796" y="5353750"/>
            <a:ext cx="3979828" cy="2817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6591" tIns="48282" rIns="96591" bIns="48282" anchor="b" anchorCtr="0">
            <a:noAutofit/>
          </a:bodyPr>
          <a:lstStyle/>
          <a:p>
            <a:fld id="{00000000-1234-1234-1234-123412341234}" type="slidenum">
              <a:rPr lang="ru-RU"/>
              <a:pPr/>
              <a:t>7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2162149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obj">
  <p:cSld name="Blank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15"/>
          <p:cNvSpPr txBox="1">
            <a:spLocks noGrp="1"/>
          </p:cNvSpPr>
          <p:nvPr>
            <p:ph type="ftr" idx="11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888888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" name="Google Shape;17;p15"/>
          <p:cNvSpPr txBox="1">
            <a:spLocks noGrp="1"/>
          </p:cNvSpPr>
          <p:nvPr>
            <p:ph type="dt" idx="10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888888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15"/>
          <p:cNvSpPr txBox="1">
            <a:spLocks noGrp="1"/>
          </p:cNvSpPr>
          <p:nvPr>
            <p:ph type="sldNum" idx="12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1pPr>
            <a:lvl2pPr marL="0" lvl="1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2pPr>
            <a:lvl3pPr marL="0" lvl="2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3pPr>
            <a:lvl4pPr marL="0" lvl="3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4pPr>
            <a:lvl5pPr marL="0" lvl="4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5pPr>
            <a:lvl6pPr marL="0" lvl="5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6pPr>
            <a:lvl7pPr marL="0" lvl="6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7pPr>
            <a:lvl8pPr marL="0" lvl="7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8pPr>
            <a:lvl9pPr marL="0" lvl="8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9pPr>
          </a:lstStyle>
          <a:p>
            <a:fld id="{00000000-1234-1234-1234-12341234123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89943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Объект с подписью" type="objTx">
  <p:cSld name="Объект с подписью"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24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24"/>
          <p:cNvSpPr txBox="1">
            <a:spLocks noGrp="1"/>
          </p:cNvSpPr>
          <p:nvPr>
            <p:ph type="body" idx="1"/>
          </p:nvPr>
        </p:nvSpPr>
        <p:spPr>
          <a:xfrm>
            <a:off x="5183188" y="987426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609585" lvl="0" indent="-507987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3200"/>
            </a:lvl1pPr>
            <a:lvl2pPr marL="1219170" lvl="1" indent="-482588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100"/>
              <a:buChar char="•"/>
              <a:defRPr sz="2800"/>
            </a:lvl2pPr>
            <a:lvl3pPr marL="1828754" lvl="2" indent="-457189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2400"/>
            </a:lvl3pPr>
            <a:lvl4pPr marL="2438339" lvl="3" indent="-431789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2000"/>
            </a:lvl4pPr>
            <a:lvl5pPr marL="3047924" lvl="4" indent="-431789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2000"/>
            </a:lvl5pPr>
            <a:lvl6pPr marL="3657509" lvl="5" indent="-431789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2000"/>
            </a:lvl6pPr>
            <a:lvl7pPr marL="4267093" lvl="6" indent="-431789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2000"/>
            </a:lvl7pPr>
            <a:lvl8pPr marL="4876678" lvl="7" indent="-431789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2000"/>
            </a:lvl8pPr>
            <a:lvl9pPr marL="5486263" lvl="8" indent="-431789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2000"/>
            </a:lvl9pPr>
          </a:lstStyle>
          <a:p>
            <a:endParaRPr/>
          </a:p>
        </p:txBody>
      </p:sp>
      <p:sp>
        <p:nvSpPr>
          <p:cNvPr id="71" name="Google Shape;71;p24"/>
          <p:cNvSpPr txBox="1">
            <a:spLocks noGrp="1"/>
          </p:cNvSpPr>
          <p:nvPr>
            <p:ph type="body" idx="2"/>
          </p:nvPr>
        </p:nvSpPr>
        <p:spPr>
          <a:xfrm>
            <a:off x="839788" y="2057401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609585" lvl="0" indent="-304792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/>
            </a:lvl1pPr>
            <a:lvl2pPr marL="1219170" lvl="1" indent="-304792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50"/>
              <a:buNone/>
              <a:defRPr sz="1400"/>
            </a:lvl2pPr>
            <a:lvl3pPr marL="1828754" lvl="2" indent="-304792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1200"/>
            </a:lvl3pPr>
            <a:lvl4pPr marL="2438339" lvl="3" indent="-304792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1000"/>
            </a:lvl4pPr>
            <a:lvl5pPr marL="3047924" lvl="4" indent="-304792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1000"/>
            </a:lvl5pPr>
            <a:lvl6pPr marL="3657509" lvl="5" indent="-304792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1000"/>
            </a:lvl6pPr>
            <a:lvl7pPr marL="4267093" lvl="6" indent="-304792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1000"/>
            </a:lvl7pPr>
            <a:lvl8pPr marL="4876678" lvl="7" indent="-304792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1000"/>
            </a:lvl8pPr>
            <a:lvl9pPr marL="5486263" lvl="8" indent="-304792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1000"/>
            </a:lvl9pPr>
          </a:lstStyle>
          <a:p>
            <a:endParaRPr/>
          </a:p>
        </p:txBody>
      </p:sp>
      <p:sp>
        <p:nvSpPr>
          <p:cNvPr id="72" name="Google Shape;72;p24"/>
          <p:cNvSpPr txBox="1">
            <a:spLocks noGrp="1"/>
          </p:cNvSpPr>
          <p:nvPr>
            <p:ph type="dt" idx="10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3" name="Google Shape;73;p24"/>
          <p:cNvSpPr txBox="1">
            <a:spLocks noGrp="1"/>
          </p:cNvSpPr>
          <p:nvPr>
            <p:ph type="ftr" idx="11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4" name="Google Shape;74;p24"/>
          <p:cNvSpPr txBox="1">
            <a:spLocks noGrp="1"/>
          </p:cNvSpPr>
          <p:nvPr>
            <p:ph type="sldNum" idx="12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fld id="{00000000-1234-1234-1234-12341234123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10684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Рисунок с подписью" type="picTx">
  <p:cSld name="Рисунок с подписью"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25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7" name="Google Shape;77;p25"/>
          <p:cNvSpPr>
            <a:spLocks noGrp="1"/>
          </p:cNvSpPr>
          <p:nvPr>
            <p:ph type="pic" idx="2"/>
          </p:nvPr>
        </p:nvSpPr>
        <p:spPr>
          <a:xfrm>
            <a:off x="5183188" y="987426"/>
            <a:ext cx="6172200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78" name="Google Shape;78;p25"/>
          <p:cNvSpPr txBox="1">
            <a:spLocks noGrp="1"/>
          </p:cNvSpPr>
          <p:nvPr>
            <p:ph type="body" idx="1"/>
          </p:nvPr>
        </p:nvSpPr>
        <p:spPr>
          <a:xfrm>
            <a:off x="839788" y="2057401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609585" lvl="0" indent="-304792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/>
            </a:lvl1pPr>
            <a:lvl2pPr marL="1219170" lvl="1" indent="-304792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50"/>
              <a:buNone/>
              <a:defRPr sz="1400"/>
            </a:lvl2pPr>
            <a:lvl3pPr marL="1828754" lvl="2" indent="-304792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1200"/>
            </a:lvl3pPr>
            <a:lvl4pPr marL="2438339" lvl="3" indent="-304792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1000"/>
            </a:lvl4pPr>
            <a:lvl5pPr marL="3047924" lvl="4" indent="-304792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1000"/>
            </a:lvl5pPr>
            <a:lvl6pPr marL="3657509" lvl="5" indent="-304792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1000"/>
            </a:lvl6pPr>
            <a:lvl7pPr marL="4267093" lvl="6" indent="-304792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1000"/>
            </a:lvl7pPr>
            <a:lvl8pPr marL="4876678" lvl="7" indent="-304792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1000"/>
            </a:lvl8pPr>
            <a:lvl9pPr marL="5486263" lvl="8" indent="-304792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1000"/>
            </a:lvl9pPr>
          </a:lstStyle>
          <a:p>
            <a:endParaRPr/>
          </a:p>
        </p:txBody>
      </p:sp>
      <p:sp>
        <p:nvSpPr>
          <p:cNvPr id="79" name="Google Shape;79;p25"/>
          <p:cNvSpPr txBox="1">
            <a:spLocks noGrp="1"/>
          </p:cNvSpPr>
          <p:nvPr>
            <p:ph type="dt" idx="10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0" name="Google Shape;80;p25"/>
          <p:cNvSpPr txBox="1">
            <a:spLocks noGrp="1"/>
          </p:cNvSpPr>
          <p:nvPr>
            <p:ph type="ftr" idx="11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1" name="Google Shape;81;p25"/>
          <p:cNvSpPr txBox="1">
            <a:spLocks noGrp="1"/>
          </p:cNvSpPr>
          <p:nvPr>
            <p:ph type="sldNum" idx="12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fld id="{00000000-1234-1234-1234-12341234123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579179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и вертикальный текст" type="vertTx">
  <p:cSld name="Заголовок и вертикальный текст"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26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4" name="Google Shape;84;p26"/>
          <p:cNvSpPr txBox="1">
            <a:spLocks noGrp="1"/>
          </p:cNvSpPr>
          <p:nvPr>
            <p:ph type="body" idx="1"/>
          </p:nvPr>
        </p:nvSpPr>
        <p:spPr>
          <a:xfrm rot="5400000">
            <a:off x="3920331" y="-1256505"/>
            <a:ext cx="4351339" cy="105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609585" lvl="0" indent="-457189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1219170" lvl="1" indent="-457189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828754" lvl="2" indent="-457189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2438339" lvl="3" indent="-457189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3047924" lvl="4" indent="-457189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3657509" lvl="5" indent="-457189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4267093" lvl="6" indent="-457189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4876678" lvl="7" indent="-457189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5486263" lvl="8" indent="-457189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5" name="Google Shape;85;p26"/>
          <p:cNvSpPr txBox="1">
            <a:spLocks noGrp="1"/>
          </p:cNvSpPr>
          <p:nvPr>
            <p:ph type="dt" idx="10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6" name="Google Shape;86;p26"/>
          <p:cNvSpPr txBox="1">
            <a:spLocks noGrp="1"/>
          </p:cNvSpPr>
          <p:nvPr>
            <p:ph type="ftr" idx="11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7" name="Google Shape;87;p26"/>
          <p:cNvSpPr txBox="1">
            <a:spLocks noGrp="1"/>
          </p:cNvSpPr>
          <p:nvPr>
            <p:ph type="sldNum" idx="12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fld id="{00000000-1234-1234-1234-12341234123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116340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Вертикальный заголовок и текст" type="vertTitleAndTx">
  <p:cSld name="Вертикальный заголовок и текст"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27"/>
          <p:cNvSpPr txBox="1">
            <a:spLocks noGrp="1"/>
          </p:cNvSpPr>
          <p:nvPr>
            <p:ph type="title"/>
          </p:nvPr>
        </p:nvSpPr>
        <p:spPr>
          <a:xfrm rot="5400000">
            <a:off x="7133431" y="1956595"/>
            <a:ext cx="5811839" cy="26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0" name="Google Shape;90;p27"/>
          <p:cNvSpPr txBox="1">
            <a:spLocks noGrp="1"/>
          </p:cNvSpPr>
          <p:nvPr>
            <p:ph type="body" idx="1"/>
          </p:nvPr>
        </p:nvSpPr>
        <p:spPr>
          <a:xfrm rot="5400000">
            <a:off x="1799431" y="-596105"/>
            <a:ext cx="5811839" cy="7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609585" lvl="0" indent="-457189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1219170" lvl="1" indent="-457189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828754" lvl="2" indent="-457189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2438339" lvl="3" indent="-457189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3047924" lvl="4" indent="-457189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3657509" lvl="5" indent="-457189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4267093" lvl="6" indent="-457189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4876678" lvl="7" indent="-457189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5486263" lvl="8" indent="-457189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91" name="Google Shape;91;p27"/>
          <p:cNvSpPr txBox="1">
            <a:spLocks noGrp="1"/>
          </p:cNvSpPr>
          <p:nvPr>
            <p:ph type="dt" idx="10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2" name="Google Shape;92;p27"/>
          <p:cNvSpPr txBox="1">
            <a:spLocks noGrp="1"/>
          </p:cNvSpPr>
          <p:nvPr>
            <p:ph type="ftr" idx="11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3" name="Google Shape;93;p27"/>
          <p:cNvSpPr txBox="1">
            <a:spLocks noGrp="1"/>
          </p:cNvSpPr>
          <p:nvPr>
            <p:ph type="sldNum" idx="12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fld id="{00000000-1234-1234-1234-12341234123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500072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5C6EF55-0AED-4354-89D3-C461E6FCE6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788168A-465F-44BA-936F-601B55EF06C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E3154DFF-F09E-4413-A195-568F8072A5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1614A-AF56-45FE-BE98-1A097CA923C7}" type="datetimeFigureOut">
              <a:rPr lang="ru-RU" smtClean="0"/>
              <a:t>08.09.2023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FF110BE-FEB7-4A16-9AAD-E357FFFD3F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D478762-4836-47FE-99A3-4510578AE6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05CB4-7932-45BC-9172-657C13C1F9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91078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Титульный слайд" type="title">
  <p:cSld name="Титульный слайд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16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" name="Google Shape;21;p16"/>
          <p:cNvSpPr txBox="1">
            <a:spLocks noGrp="1"/>
          </p:cNvSpPr>
          <p:nvPr>
            <p:ph type="subTitle" idx="1"/>
          </p:nvPr>
        </p:nvSpPr>
        <p:spPr>
          <a:xfrm>
            <a:off x="1524000" y="3602037"/>
            <a:ext cx="9144000" cy="16557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/>
            </a:lvl9pPr>
          </a:lstStyle>
          <a:p>
            <a:endParaRPr/>
          </a:p>
        </p:txBody>
      </p:sp>
      <p:sp>
        <p:nvSpPr>
          <p:cNvPr id="22" name="Google Shape;22;p16"/>
          <p:cNvSpPr txBox="1">
            <a:spLocks noGrp="1"/>
          </p:cNvSpPr>
          <p:nvPr>
            <p:ph type="dt" idx="10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" name="Google Shape;23;p16"/>
          <p:cNvSpPr txBox="1">
            <a:spLocks noGrp="1"/>
          </p:cNvSpPr>
          <p:nvPr>
            <p:ph type="ftr" idx="11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4" name="Google Shape;24;p16"/>
          <p:cNvSpPr txBox="1">
            <a:spLocks noGrp="1"/>
          </p:cNvSpPr>
          <p:nvPr>
            <p:ph type="sldNum" idx="12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fld id="{00000000-1234-1234-1234-12341234123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21674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и объект">
  <p:cSld name="Заголовок и объект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17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17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609585" lvl="0" indent="-457189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1219170" lvl="1" indent="-457189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828754" lvl="2" indent="-457189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2438339" lvl="3" indent="-457189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3047924" lvl="4" indent="-457189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3657509" lvl="5" indent="-457189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4267093" lvl="6" indent="-457189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4876678" lvl="7" indent="-457189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5486263" lvl="8" indent="-457189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8" name="Google Shape;28;p17"/>
          <p:cNvSpPr txBox="1">
            <a:spLocks noGrp="1"/>
          </p:cNvSpPr>
          <p:nvPr>
            <p:ph type="dt" idx="10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17"/>
          <p:cNvSpPr txBox="1">
            <a:spLocks noGrp="1"/>
          </p:cNvSpPr>
          <p:nvPr>
            <p:ph type="ftr" idx="11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0" name="Google Shape;30;p17"/>
          <p:cNvSpPr txBox="1">
            <a:spLocks noGrp="1"/>
          </p:cNvSpPr>
          <p:nvPr>
            <p:ph type="sldNum" idx="12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fld id="{00000000-1234-1234-1234-12341234123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13730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Slide">
  <p:cSld name="Title Slide">
    <p:bg>
      <p:bgPr>
        <a:solidFill>
          <a:schemeClr val="lt1"/>
        </a:solidFill>
        <a:effectLst/>
      </p:bgPr>
    </p:bg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18"/>
          <p:cNvSpPr txBox="1">
            <a:spLocks noGrp="1"/>
          </p:cNvSpPr>
          <p:nvPr>
            <p:ph type="ctrTitle"/>
          </p:nvPr>
        </p:nvSpPr>
        <p:spPr>
          <a:xfrm>
            <a:off x="4414349" y="2422130"/>
            <a:ext cx="3363299" cy="3877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sp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Font typeface="Arial Black"/>
              <a:buNone/>
              <a:defRPr sz="2800" b="0" i="0">
                <a:solidFill>
                  <a:schemeClr val="lt1"/>
                </a:solidFill>
                <a:latin typeface="Arial Black"/>
                <a:ea typeface="Arial Black"/>
                <a:cs typeface="Arial Black"/>
                <a:sym typeface="Arial Black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3" name="Google Shape;33;p18"/>
          <p:cNvSpPr txBox="1">
            <a:spLocks noGrp="1"/>
          </p:cNvSpPr>
          <p:nvPr>
            <p:ph type="subTitle" idx="1"/>
          </p:nvPr>
        </p:nvSpPr>
        <p:spPr>
          <a:xfrm>
            <a:off x="1828800" y="3840481"/>
            <a:ext cx="8534400" cy="4190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lv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100"/>
              <a:buChar char="•"/>
              <a:defRPr/>
            </a:lvl1pPr>
            <a:lvl2pPr lvl="1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lvl="2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lvl="3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lvl="4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lvl="5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lvl="6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lvl="7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lvl="8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4" name="Google Shape;34;p18"/>
          <p:cNvSpPr txBox="1">
            <a:spLocks noGrp="1"/>
          </p:cNvSpPr>
          <p:nvPr>
            <p:ph type="ftr" idx="11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888888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18"/>
          <p:cNvSpPr txBox="1">
            <a:spLocks noGrp="1"/>
          </p:cNvSpPr>
          <p:nvPr>
            <p:ph type="dt" idx="10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888888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6" name="Google Shape;36;p18"/>
          <p:cNvSpPr txBox="1">
            <a:spLocks noGrp="1"/>
          </p:cNvSpPr>
          <p:nvPr>
            <p:ph type="sldNum" idx="12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1pPr>
            <a:lvl2pPr marL="0" lvl="1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2pPr>
            <a:lvl3pPr marL="0" lvl="2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3pPr>
            <a:lvl4pPr marL="0" lvl="3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4pPr>
            <a:lvl5pPr marL="0" lvl="4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5pPr>
            <a:lvl6pPr marL="0" lvl="5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6pPr>
            <a:lvl7pPr marL="0" lvl="6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7pPr>
            <a:lvl8pPr marL="0" lvl="7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8pPr>
            <a:lvl9pPr marL="0" lvl="8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9pPr>
          </a:lstStyle>
          <a:p>
            <a:fld id="{00000000-1234-1234-1234-12341234123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8633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раздела" type="secHead">
  <p:cSld name="Заголовок раздела"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19"/>
          <p:cNvSpPr txBox="1"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19"/>
          <p:cNvSpPr txBox="1">
            <a:spLocks noGrp="1"/>
          </p:cNvSpPr>
          <p:nvPr>
            <p:ph type="body" idx="1"/>
          </p:nvPr>
        </p:nvSpPr>
        <p:spPr>
          <a:xfrm>
            <a:off x="831851" y="4589464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609585" lvl="0" indent="-304792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2400">
                <a:solidFill>
                  <a:srgbClr val="888888"/>
                </a:solidFill>
              </a:defRPr>
            </a:lvl1pPr>
            <a:lvl2pPr marL="1219170" lvl="1" indent="-304792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500"/>
              <a:buNone/>
              <a:defRPr sz="2000">
                <a:solidFill>
                  <a:srgbClr val="888888"/>
                </a:solidFill>
              </a:defRPr>
            </a:lvl2pPr>
            <a:lvl3pPr marL="1828754" lvl="2" indent="-304792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350"/>
              <a:buNone/>
              <a:defRPr sz="1800">
                <a:solidFill>
                  <a:srgbClr val="888888"/>
                </a:solidFill>
              </a:defRPr>
            </a:lvl3pPr>
            <a:lvl4pPr marL="2438339" lvl="3" indent="-304792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600">
                <a:solidFill>
                  <a:srgbClr val="888888"/>
                </a:solidFill>
              </a:defRPr>
            </a:lvl4pPr>
            <a:lvl5pPr marL="3047924" lvl="4" indent="-304792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600">
                <a:solidFill>
                  <a:srgbClr val="888888"/>
                </a:solidFill>
              </a:defRPr>
            </a:lvl5pPr>
            <a:lvl6pPr marL="3657509" lvl="5" indent="-304792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600">
                <a:solidFill>
                  <a:srgbClr val="888888"/>
                </a:solidFill>
              </a:defRPr>
            </a:lvl6pPr>
            <a:lvl7pPr marL="4267093" lvl="6" indent="-304792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600">
                <a:solidFill>
                  <a:srgbClr val="888888"/>
                </a:solidFill>
              </a:defRPr>
            </a:lvl7pPr>
            <a:lvl8pPr marL="4876678" lvl="7" indent="-304792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600">
                <a:solidFill>
                  <a:srgbClr val="888888"/>
                </a:solidFill>
              </a:defRPr>
            </a:lvl8pPr>
            <a:lvl9pPr marL="5486263" lvl="8" indent="-304792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6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40" name="Google Shape;40;p19"/>
          <p:cNvSpPr txBox="1">
            <a:spLocks noGrp="1"/>
          </p:cNvSpPr>
          <p:nvPr>
            <p:ph type="dt" idx="10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1" name="Google Shape;41;p19"/>
          <p:cNvSpPr txBox="1">
            <a:spLocks noGrp="1"/>
          </p:cNvSpPr>
          <p:nvPr>
            <p:ph type="ftr" idx="11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19"/>
          <p:cNvSpPr txBox="1">
            <a:spLocks noGrp="1"/>
          </p:cNvSpPr>
          <p:nvPr>
            <p:ph type="sldNum" idx="12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fld id="{00000000-1234-1234-1234-12341234123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15022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Два объекта" type="twoObj">
  <p:cSld name="Два объекта"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20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5" name="Google Shape;45;p20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513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609585" lvl="0" indent="-457189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1219170" lvl="1" indent="-457189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828754" lvl="2" indent="-457189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2438339" lvl="3" indent="-457189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3047924" lvl="4" indent="-457189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3657509" lvl="5" indent="-457189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4267093" lvl="6" indent="-457189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4876678" lvl="7" indent="-457189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5486263" lvl="8" indent="-457189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6" name="Google Shape;46;p20"/>
          <p:cNvSpPr txBox="1">
            <a:spLocks noGrp="1"/>
          </p:cNvSpPr>
          <p:nvPr>
            <p:ph type="body" idx="2"/>
          </p:nvPr>
        </p:nvSpPr>
        <p:spPr>
          <a:xfrm>
            <a:off x="6172200" y="1825625"/>
            <a:ext cx="5181600" cy="43513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609585" lvl="0" indent="-457189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1219170" lvl="1" indent="-457189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828754" lvl="2" indent="-457189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2438339" lvl="3" indent="-457189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3047924" lvl="4" indent="-457189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3657509" lvl="5" indent="-457189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4267093" lvl="6" indent="-457189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4876678" lvl="7" indent="-457189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5486263" lvl="8" indent="-457189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7" name="Google Shape;47;p20"/>
          <p:cNvSpPr txBox="1">
            <a:spLocks noGrp="1"/>
          </p:cNvSpPr>
          <p:nvPr>
            <p:ph type="dt" idx="10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20"/>
          <p:cNvSpPr txBox="1">
            <a:spLocks noGrp="1"/>
          </p:cNvSpPr>
          <p:nvPr>
            <p:ph type="ftr" idx="11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9" name="Google Shape;49;p20"/>
          <p:cNvSpPr txBox="1">
            <a:spLocks noGrp="1"/>
          </p:cNvSpPr>
          <p:nvPr>
            <p:ph type="sldNum" idx="12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fld id="{00000000-1234-1234-1234-12341234123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3857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Сравнение" type="twoTxTwoObj">
  <p:cSld name="Сравнение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21"/>
          <p:cNvSpPr txBox="1"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21"/>
          <p:cNvSpPr txBox="1"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609585" lvl="0" indent="-304792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2400" b="1"/>
            </a:lvl1pPr>
            <a:lvl2pPr marL="1219170" lvl="1" indent="-304792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2000" b="1"/>
            </a:lvl2pPr>
            <a:lvl3pPr marL="1828754" lvl="2" indent="-304792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 sz="1800" b="1"/>
            </a:lvl3pPr>
            <a:lvl4pPr marL="2438339" lvl="3" indent="-304792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 b="1"/>
            </a:lvl4pPr>
            <a:lvl5pPr marL="3047924" lvl="4" indent="-304792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 b="1"/>
            </a:lvl5pPr>
            <a:lvl6pPr marL="3657509" lvl="5" indent="-304792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 b="1"/>
            </a:lvl6pPr>
            <a:lvl7pPr marL="4267093" lvl="6" indent="-304792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 b="1"/>
            </a:lvl7pPr>
            <a:lvl8pPr marL="4876678" lvl="7" indent="-304792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 b="1"/>
            </a:lvl8pPr>
            <a:lvl9pPr marL="5486263" lvl="8" indent="-304792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 b="1"/>
            </a:lvl9pPr>
          </a:lstStyle>
          <a:p>
            <a:endParaRPr/>
          </a:p>
        </p:txBody>
      </p:sp>
      <p:sp>
        <p:nvSpPr>
          <p:cNvPr id="53" name="Google Shape;53;p21"/>
          <p:cNvSpPr txBox="1">
            <a:spLocks noGrp="1"/>
          </p:cNvSpPr>
          <p:nvPr>
            <p:ph type="body" idx="2"/>
          </p:nvPr>
        </p:nvSpPr>
        <p:spPr>
          <a:xfrm>
            <a:off x="839789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609585" lvl="0" indent="-457189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1219170" lvl="1" indent="-457189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828754" lvl="2" indent="-457189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2438339" lvl="3" indent="-457189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3047924" lvl="4" indent="-457189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3657509" lvl="5" indent="-457189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4267093" lvl="6" indent="-457189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4876678" lvl="7" indent="-457189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5486263" lvl="8" indent="-457189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4" name="Google Shape;54;p21"/>
          <p:cNvSpPr txBox="1">
            <a:spLocks noGrp="1"/>
          </p:cNvSpPr>
          <p:nvPr>
            <p:ph type="body" idx="3"/>
          </p:nvPr>
        </p:nvSpPr>
        <p:spPr>
          <a:xfrm>
            <a:off x="6172201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609585" lvl="0" indent="-304792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2400" b="1"/>
            </a:lvl1pPr>
            <a:lvl2pPr marL="1219170" lvl="1" indent="-304792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2000" b="1"/>
            </a:lvl2pPr>
            <a:lvl3pPr marL="1828754" lvl="2" indent="-304792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 sz="1800" b="1"/>
            </a:lvl3pPr>
            <a:lvl4pPr marL="2438339" lvl="3" indent="-304792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 b="1"/>
            </a:lvl4pPr>
            <a:lvl5pPr marL="3047924" lvl="4" indent="-304792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 b="1"/>
            </a:lvl5pPr>
            <a:lvl6pPr marL="3657509" lvl="5" indent="-304792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 b="1"/>
            </a:lvl6pPr>
            <a:lvl7pPr marL="4267093" lvl="6" indent="-304792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 b="1"/>
            </a:lvl7pPr>
            <a:lvl8pPr marL="4876678" lvl="7" indent="-304792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 b="1"/>
            </a:lvl8pPr>
            <a:lvl9pPr marL="5486263" lvl="8" indent="-304792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 b="1"/>
            </a:lvl9pPr>
          </a:lstStyle>
          <a:p>
            <a:endParaRPr/>
          </a:p>
        </p:txBody>
      </p:sp>
      <p:sp>
        <p:nvSpPr>
          <p:cNvPr id="55" name="Google Shape;55;p21"/>
          <p:cNvSpPr txBox="1">
            <a:spLocks noGrp="1"/>
          </p:cNvSpPr>
          <p:nvPr>
            <p:ph type="body" idx="4"/>
          </p:nvPr>
        </p:nvSpPr>
        <p:spPr>
          <a:xfrm>
            <a:off x="6172201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609585" lvl="0" indent="-457189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1219170" lvl="1" indent="-457189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828754" lvl="2" indent="-457189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2438339" lvl="3" indent="-457189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3047924" lvl="4" indent="-457189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3657509" lvl="5" indent="-457189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4267093" lvl="6" indent="-457189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4876678" lvl="7" indent="-457189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5486263" lvl="8" indent="-457189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6" name="Google Shape;56;p21"/>
          <p:cNvSpPr txBox="1">
            <a:spLocks noGrp="1"/>
          </p:cNvSpPr>
          <p:nvPr>
            <p:ph type="dt" idx="10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7" name="Google Shape;57;p21"/>
          <p:cNvSpPr txBox="1">
            <a:spLocks noGrp="1"/>
          </p:cNvSpPr>
          <p:nvPr>
            <p:ph type="ftr" idx="11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8" name="Google Shape;58;p21"/>
          <p:cNvSpPr txBox="1">
            <a:spLocks noGrp="1"/>
          </p:cNvSpPr>
          <p:nvPr>
            <p:ph type="sldNum" idx="12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fld id="{00000000-1234-1234-1234-12341234123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01341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Только заголовок" type="titleOnly">
  <p:cSld name="Только заголовок"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22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1" name="Google Shape;61;p22"/>
          <p:cNvSpPr txBox="1">
            <a:spLocks noGrp="1"/>
          </p:cNvSpPr>
          <p:nvPr>
            <p:ph type="dt" idx="10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2" name="Google Shape;62;p22"/>
          <p:cNvSpPr txBox="1">
            <a:spLocks noGrp="1"/>
          </p:cNvSpPr>
          <p:nvPr>
            <p:ph type="ftr" idx="11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22"/>
          <p:cNvSpPr txBox="1">
            <a:spLocks noGrp="1"/>
          </p:cNvSpPr>
          <p:nvPr>
            <p:ph type="sldNum" idx="12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fld id="{00000000-1234-1234-1234-12341234123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93325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Пустой слайд" type="blank">
  <p:cSld name="Пустой слайд"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23"/>
          <p:cNvSpPr txBox="1">
            <a:spLocks noGrp="1"/>
          </p:cNvSpPr>
          <p:nvPr>
            <p:ph type="dt" idx="10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6" name="Google Shape;66;p23"/>
          <p:cNvSpPr txBox="1">
            <a:spLocks noGrp="1"/>
          </p:cNvSpPr>
          <p:nvPr>
            <p:ph type="ftr" idx="11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23"/>
          <p:cNvSpPr txBox="1">
            <a:spLocks noGrp="1"/>
          </p:cNvSpPr>
          <p:nvPr>
            <p:ph type="sldNum" idx="12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fld id="{00000000-1234-1234-1234-12341234123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57778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4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sz="3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1" name="Google Shape;11;p14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361950" algn="l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42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2385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Google Shape;12;p14"/>
          <p:cNvSpPr txBox="1">
            <a:spLocks noGrp="1"/>
          </p:cNvSpPr>
          <p:nvPr>
            <p:ph type="dt" idx="10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" name="Google Shape;13;p14"/>
          <p:cNvSpPr txBox="1">
            <a:spLocks noGrp="1"/>
          </p:cNvSpPr>
          <p:nvPr>
            <p:ph type="ftr" idx="11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" name="Google Shape;14;p14"/>
          <p:cNvSpPr txBox="1">
            <a:spLocks noGrp="1"/>
          </p:cNvSpPr>
          <p:nvPr>
            <p:ph type="sldNum" idx="12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fld id="{00000000-1234-1234-1234-12341234123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2949767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Relationship Id="rId9" Type="http://schemas.openxmlformats.org/officeDocument/2006/relationships/image" Target="../media/image12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6.png"/><Relationship Id="rId7" Type="http://schemas.openxmlformats.org/officeDocument/2006/relationships/image" Target="../media/image1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s://kb.academy-meo.ru/python-offline" TargetMode="External"/><Relationship Id="rId3" Type="http://schemas.openxmlformats.org/officeDocument/2006/relationships/image" Target="../media/image6.png"/><Relationship Id="rId7" Type="http://schemas.openxmlformats.org/officeDocument/2006/relationships/hyperlink" Target="https://kb.academy-meo.ru/cybersecurity-offline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9.png"/><Relationship Id="rId11" Type="http://schemas.openxmlformats.org/officeDocument/2006/relationships/hyperlink" Target="https://kb.academy-meo.ru/gamedev-python-offline" TargetMode="External"/><Relationship Id="rId5" Type="http://schemas.openxmlformats.org/officeDocument/2006/relationships/image" Target="../media/image8.png"/><Relationship Id="rId10" Type="http://schemas.openxmlformats.org/officeDocument/2006/relationships/hyperlink" Target="https://kb.academy-meo.ru/webmaster-offline" TargetMode="External"/><Relationship Id="rId4" Type="http://schemas.openxmlformats.org/officeDocument/2006/relationships/image" Target="../media/image7.png"/><Relationship Id="rId9" Type="http://schemas.openxmlformats.org/officeDocument/2006/relationships/hyperlink" Target="https://kb.academy-meo.ru/drone-programming-offline" TargetMode="Externa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https://mob-edu.ru/formcrm/" TargetMode="External"/><Relationship Id="rId3" Type="http://schemas.openxmlformats.org/officeDocument/2006/relationships/image" Target="../media/image6.png"/><Relationship Id="rId7" Type="http://schemas.openxmlformats.org/officeDocument/2006/relationships/hyperlink" Target="https://www.diadoc.ru/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10" Type="http://schemas.openxmlformats.org/officeDocument/2006/relationships/hyperlink" Target="https://kontur.ru/sign" TargetMode="External"/><Relationship Id="rId4" Type="http://schemas.openxmlformats.org/officeDocument/2006/relationships/image" Target="../media/image7.png"/><Relationship Id="rId9" Type="http://schemas.openxmlformats.org/officeDocument/2006/relationships/hyperlink" Target="https://kb.academy-meo.ru/teachers-form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6.png"/><Relationship Id="rId7" Type="http://schemas.openxmlformats.org/officeDocument/2006/relationships/hyperlink" Target="https://t.me/+hswIPpGF-5g1MzEy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9" name="Google Shape;99;p1"/>
          <p:cNvGrpSpPr/>
          <p:nvPr/>
        </p:nvGrpSpPr>
        <p:grpSpPr>
          <a:xfrm>
            <a:off x="406400" y="2368987"/>
            <a:ext cx="6235040" cy="2002944"/>
            <a:chOff x="304800" y="1733550"/>
            <a:chExt cx="4676280" cy="1502208"/>
          </a:xfrm>
        </p:grpSpPr>
        <p:sp>
          <p:nvSpPr>
            <p:cNvPr id="100" name="Google Shape;100;p1"/>
            <p:cNvSpPr txBox="1"/>
            <p:nvPr/>
          </p:nvSpPr>
          <p:spPr>
            <a:xfrm>
              <a:off x="304800" y="1733550"/>
              <a:ext cx="4676280" cy="738623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21900" tIns="60933" rIns="121900" bIns="60933" anchor="t" anchorCtr="0">
              <a:spAutoFit/>
            </a:bodyPr>
            <a:lstStyle/>
            <a:p>
              <a:pPr defTabSz="1219170">
                <a:buClr>
                  <a:srgbClr val="000000"/>
                </a:buClr>
              </a:pPr>
              <a:r>
                <a:rPr lang="ru-RU" sz="5600" b="1" kern="0">
                  <a:solidFill>
                    <a:srgbClr val="FFFFFF"/>
                  </a:solidFill>
                  <a:latin typeface="Lato"/>
                  <a:ea typeface="Lato"/>
                  <a:cs typeface="Lato"/>
                  <a:sym typeface="Lato"/>
                </a:rPr>
                <a:t>КОД БУДУЩЕГО</a:t>
              </a:r>
              <a:endParaRPr sz="1867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101" name="Google Shape;101;p1"/>
            <p:cNvSpPr txBox="1"/>
            <p:nvPr/>
          </p:nvSpPr>
          <p:spPr>
            <a:xfrm>
              <a:off x="304800" y="2712482"/>
              <a:ext cx="4495800" cy="523276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21900" tIns="60933" rIns="121900" bIns="60933" anchor="t" anchorCtr="0">
              <a:spAutoFit/>
            </a:bodyPr>
            <a:lstStyle/>
            <a:p>
              <a:pPr defTabSz="1219170">
                <a:buClr>
                  <a:srgbClr val="000000"/>
                </a:buClr>
              </a:pPr>
              <a:r>
                <a:rPr lang="ru-RU" sz="1867" kern="0">
                  <a:solidFill>
                    <a:srgbClr val="FFFFFF"/>
                  </a:solidFill>
                  <a:latin typeface="Lato"/>
                  <a:ea typeface="Lato"/>
                  <a:cs typeface="Lato"/>
                  <a:sym typeface="Lato"/>
                </a:rPr>
                <a:t>обучение талантливых школьников 8 -11 классов современным языкам программирования</a:t>
              </a:r>
              <a:endParaRPr sz="1867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</p:grpSp>
      <p:pic>
        <p:nvPicPr>
          <p:cNvPr id="102" name="Google Shape;102;p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864520" y="471451"/>
            <a:ext cx="707481" cy="347461"/>
          </a:xfrm>
          <a:prstGeom prst="rect">
            <a:avLst/>
          </a:prstGeom>
          <a:noFill/>
          <a:ln>
            <a:noFill/>
          </a:ln>
        </p:spPr>
      </p:pic>
      <p:pic>
        <p:nvPicPr>
          <p:cNvPr id="103" name="Google Shape;103;p1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545748" y="464984"/>
            <a:ext cx="1492411" cy="319101"/>
          </a:xfrm>
          <a:prstGeom prst="rect">
            <a:avLst/>
          </a:prstGeom>
          <a:noFill/>
          <a:ln>
            <a:noFill/>
          </a:ln>
        </p:spPr>
      </p:pic>
      <p:pic>
        <p:nvPicPr>
          <p:cNvPr id="104" name="Google Shape;104;p1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2376989" y="482600"/>
            <a:ext cx="1148700" cy="336312"/>
          </a:xfrm>
          <a:prstGeom prst="rect">
            <a:avLst/>
          </a:prstGeom>
          <a:noFill/>
          <a:ln>
            <a:noFill/>
          </a:ln>
        </p:spPr>
      </p:pic>
      <p:pic>
        <p:nvPicPr>
          <p:cNvPr id="105" name="Google Shape;105;p1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7416800" y="2413000"/>
            <a:ext cx="3981043" cy="1914843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Google Shape;165;p3"/>
          <p:cNvSpPr/>
          <p:nvPr/>
        </p:nvSpPr>
        <p:spPr>
          <a:xfrm>
            <a:off x="4717659" y="5141928"/>
            <a:ext cx="6680184" cy="9479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60933" anchor="t" anchorCtr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ru-RU" sz="1600" b="1" dirty="0">
                <a:solidFill>
                  <a:schemeClr val="bg1"/>
                </a:solidFill>
                <a:latin typeface="Lato"/>
                <a:ea typeface="Lato"/>
                <a:cs typeface="Lato"/>
                <a:sym typeface="Lato"/>
              </a:rPr>
              <a:t>Осипова Лилия </a:t>
            </a:r>
            <a:r>
              <a:rPr lang="ru-RU" sz="1600" b="1" dirty="0" err="1">
                <a:solidFill>
                  <a:schemeClr val="bg1"/>
                </a:solidFill>
                <a:latin typeface="Lato"/>
                <a:ea typeface="Lato"/>
                <a:cs typeface="Lato"/>
                <a:sym typeface="Lato"/>
              </a:rPr>
              <a:t>Фаритовна</a:t>
            </a:r>
            <a:r>
              <a:rPr lang="ru-RU" sz="1600" b="1" dirty="0">
                <a:solidFill>
                  <a:schemeClr val="bg1"/>
                </a:solidFill>
                <a:latin typeface="Lato"/>
                <a:ea typeface="Lato"/>
                <a:cs typeface="Lato"/>
                <a:sym typeface="Lato"/>
              </a:rPr>
              <a:t> </a:t>
            </a:r>
          </a:p>
          <a:p>
            <a:pPr algn="r">
              <a:lnSpc>
                <a:spcPct val="120000"/>
              </a:lnSpc>
            </a:pPr>
            <a:r>
              <a:rPr lang="ru-RU" sz="1600" b="1" dirty="0">
                <a:solidFill>
                  <a:schemeClr val="bg1"/>
                </a:solidFill>
                <a:latin typeface="Lato"/>
                <a:ea typeface="Lato"/>
                <a:cs typeface="Lato"/>
                <a:sym typeface="Lato"/>
              </a:rPr>
              <a:t>заместитель директора – заведующий по образовательной деятельности ЦНППМПР </a:t>
            </a:r>
            <a:r>
              <a:rPr lang="ru-RU" sz="1600" b="1" dirty="0" err="1">
                <a:solidFill>
                  <a:schemeClr val="bg1"/>
                </a:solidFill>
                <a:latin typeface="Lato"/>
                <a:ea typeface="Lato"/>
                <a:cs typeface="Lato"/>
                <a:sym typeface="Lato"/>
              </a:rPr>
              <a:t>ИПиО</a:t>
            </a:r>
            <a:r>
              <a:rPr lang="ru-RU" sz="1600" b="1" dirty="0">
                <a:solidFill>
                  <a:schemeClr val="bg1"/>
                </a:solidFill>
                <a:latin typeface="Lato"/>
                <a:ea typeface="Lato"/>
                <a:cs typeface="Lato"/>
                <a:sym typeface="Lato"/>
              </a:rPr>
              <a:t> КФУ</a:t>
            </a:r>
            <a:endParaRPr sz="32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3"/>
          <p:cNvSpPr txBox="1"/>
          <p:nvPr/>
        </p:nvSpPr>
        <p:spPr>
          <a:xfrm>
            <a:off x="499873" y="310630"/>
            <a:ext cx="10881633" cy="4479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16933" rIns="0" bIns="0" anchor="t" anchorCtr="0">
            <a:spAutoFit/>
          </a:bodyPr>
          <a:lstStyle/>
          <a:p>
            <a:pPr marL="16933"/>
            <a:r>
              <a:rPr lang="ru-RU" sz="2800" b="1" dirty="0">
                <a:solidFill>
                  <a:srgbClr val="0B1F33"/>
                </a:solidFill>
                <a:latin typeface="Lato"/>
                <a:ea typeface="Lato"/>
                <a:cs typeface="Lato"/>
                <a:sym typeface="Lato"/>
              </a:rPr>
              <a:t>Письмо министра образования и науки РТ</a:t>
            </a:r>
            <a:endParaRPr sz="2800" b="1" dirty="0">
              <a:solidFill>
                <a:srgbClr val="0B1F33"/>
              </a:solidFill>
              <a:latin typeface="Lato"/>
              <a:ea typeface="Lato"/>
              <a:cs typeface="Lato"/>
              <a:sym typeface="Lato"/>
            </a:endParaRPr>
          </a:p>
        </p:txBody>
      </p:sp>
      <p:pic>
        <p:nvPicPr>
          <p:cNvPr id="138" name="Google Shape;138;p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 flipH="1">
            <a:off x="1" y="-533400"/>
            <a:ext cx="306089" cy="306089"/>
          </a:xfrm>
          <a:prstGeom prst="rect">
            <a:avLst/>
          </a:prstGeom>
          <a:noFill/>
          <a:ln>
            <a:noFill/>
          </a:ln>
        </p:spPr>
      </p:pic>
      <p:pic>
        <p:nvPicPr>
          <p:cNvPr id="139" name="Google Shape;139;p3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 flipH="1">
            <a:off x="385164" y="-533400"/>
            <a:ext cx="306089" cy="306089"/>
          </a:xfrm>
          <a:prstGeom prst="rect">
            <a:avLst/>
          </a:prstGeom>
          <a:noFill/>
          <a:ln>
            <a:noFill/>
          </a:ln>
        </p:spPr>
      </p:pic>
      <p:pic>
        <p:nvPicPr>
          <p:cNvPr id="140" name="Google Shape;140;p3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 flipH="1">
            <a:off x="794798" y="-533400"/>
            <a:ext cx="306089" cy="306089"/>
          </a:xfrm>
          <a:prstGeom prst="rect">
            <a:avLst/>
          </a:prstGeom>
          <a:noFill/>
          <a:ln>
            <a:noFill/>
          </a:ln>
        </p:spPr>
      </p:pic>
      <p:pic>
        <p:nvPicPr>
          <p:cNvPr id="141" name="Google Shape;141;p3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 flipH="1">
            <a:off x="1204433" y="-531094"/>
            <a:ext cx="306089" cy="306089"/>
          </a:xfrm>
          <a:prstGeom prst="rect">
            <a:avLst/>
          </a:prstGeom>
          <a:noFill/>
          <a:ln>
            <a:noFill/>
          </a:ln>
        </p:spPr>
      </p:pic>
      <p:pic>
        <p:nvPicPr>
          <p:cNvPr id="142" name="Google Shape;142;p3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10715637" y="278535"/>
            <a:ext cx="1067031" cy="512173"/>
          </a:xfrm>
          <a:prstGeom prst="rect">
            <a:avLst/>
          </a:prstGeom>
          <a:noFill/>
          <a:ln>
            <a:noFill/>
          </a:ln>
        </p:spPr>
      </p:pic>
      <p:pic>
        <p:nvPicPr>
          <p:cNvPr id="38" name="Picture 2"/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070" t="17984" r="39913" b="28202"/>
          <a:stretch/>
        </p:blipFill>
        <p:spPr bwMode="auto">
          <a:xfrm>
            <a:off x="1510522" y="988827"/>
            <a:ext cx="3889972" cy="56024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229" t="35185" r="39688" b="14074"/>
          <a:stretch/>
        </p:blipFill>
        <p:spPr bwMode="auto">
          <a:xfrm>
            <a:off x="6223000" y="988827"/>
            <a:ext cx="4334760" cy="56024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" name="Google Shape;136;p20">
            <a:extLst>
              <a:ext uri="{FF2B5EF4-FFF2-40B4-BE49-F238E27FC236}">
                <a16:creationId xmlns:a16="http://schemas.microsoft.com/office/drawing/2014/main" id="{40824195-76E0-4CDF-0432-9D4F62BD7B55}"/>
              </a:ext>
            </a:extLst>
          </p:cNvPr>
          <p:cNvSpPr/>
          <p:nvPr/>
        </p:nvSpPr>
        <p:spPr>
          <a:xfrm>
            <a:off x="5400494" y="4275291"/>
            <a:ext cx="6584616" cy="1615827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68580" tIns="68580" rIns="68580" bIns="68580" anchor="t">
            <a:spAutoFit/>
          </a:bodyPr>
          <a:lstStyle/>
          <a:p>
            <a:pPr algn="ctr">
              <a:lnSpc>
                <a:spcPct val="100000"/>
              </a:lnSpc>
              <a:buNone/>
            </a:pPr>
            <a:r>
              <a:rPr lang="ru-RU" sz="24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МОиН</a:t>
            </a:r>
            <a:r>
              <a:rPr lang="ru-RU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 РТ рекомендует обеспечить участие в программе</a:t>
            </a:r>
          </a:p>
          <a:p>
            <a:pPr algn="ctr">
              <a:lnSpc>
                <a:spcPct val="100000"/>
              </a:lnSpc>
              <a:buNone/>
            </a:pPr>
            <a:r>
              <a:rPr lang="ru-RU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«Код будущего» не менее 70% от общего количества учеников 8-11 классов</a:t>
            </a:r>
          </a:p>
        </p:txBody>
      </p:sp>
    </p:spTree>
    <p:extLst>
      <p:ext uri="{BB962C8B-B14F-4D97-AF65-F5344CB8AC3E}">
        <p14:creationId xmlns:p14="http://schemas.microsoft.com/office/powerpoint/2010/main" val="27257989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2" name="Google Shape;242;p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 flipH="1">
            <a:off x="1" y="-533400"/>
            <a:ext cx="306089" cy="306089"/>
          </a:xfrm>
          <a:prstGeom prst="rect">
            <a:avLst/>
          </a:prstGeom>
          <a:noFill/>
          <a:ln>
            <a:noFill/>
          </a:ln>
        </p:spPr>
      </p:pic>
      <p:pic>
        <p:nvPicPr>
          <p:cNvPr id="243" name="Google Shape;243;p6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 flipH="1">
            <a:off x="385164" y="-533400"/>
            <a:ext cx="306089" cy="306089"/>
          </a:xfrm>
          <a:prstGeom prst="rect">
            <a:avLst/>
          </a:prstGeom>
          <a:noFill/>
          <a:ln>
            <a:noFill/>
          </a:ln>
        </p:spPr>
      </p:pic>
      <p:pic>
        <p:nvPicPr>
          <p:cNvPr id="244" name="Google Shape;244;p6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 flipH="1">
            <a:off x="794798" y="-533400"/>
            <a:ext cx="306089" cy="306089"/>
          </a:xfrm>
          <a:prstGeom prst="rect">
            <a:avLst/>
          </a:prstGeom>
          <a:noFill/>
          <a:ln>
            <a:noFill/>
          </a:ln>
        </p:spPr>
      </p:pic>
      <p:pic>
        <p:nvPicPr>
          <p:cNvPr id="245" name="Google Shape;245;p6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 flipH="1">
            <a:off x="1204433" y="-531094"/>
            <a:ext cx="306089" cy="306089"/>
          </a:xfrm>
          <a:prstGeom prst="rect">
            <a:avLst/>
          </a:prstGeom>
          <a:noFill/>
          <a:ln>
            <a:noFill/>
          </a:ln>
        </p:spPr>
      </p:pic>
      <p:sp>
        <p:nvSpPr>
          <p:cNvPr id="246" name="Google Shape;246;p6"/>
          <p:cNvSpPr txBox="1"/>
          <p:nvPr/>
        </p:nvSpPr>
        <p:spPr>
          <a:xfrm>
            <a:off x="499874" y="237815"/>
            <a:ext cx="11130151" cy="3864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16933" rIns="0" bIns="0" anchor="t" anchorCtr="0">
            <a:spAutoFit/>
          </a:bodyPr>
          <a:lstStyle/>
          <a:p>
            <a:pPr marL="16933"/>
            <a:r>
              <a:rPr lang="ru-RU" sz="2400" b="1" dirty="0">
                <a:solidFill>
                  <a:srgbClr val="0B1F33"/>
                </a:solidFill>
                <a:latin typeface="Lato"/>
                <a:ea typeface="Lato"/>
                <a:cs typeface="Lato"/>
                <a:sym typeface="Lato"/>
              </a:rPr>
              <a:t>Обучение учеников в рамках набора 2023-2024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52739D6-90F4-4C8C-5320-E0BA56121269}"/>
              </a:ext>
            </a:extLst>
          </p:cNvPr>
          <p:cNvSpPr txBox="1"/>
          <p:nvPr/>
        </p:nvSpPr>
        <p:spPr>
          <a:xfrm>
            <a:off x="1158729" y="1479203"/>
            <a:ext cx="4783140" cy="33609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1400" b="1" dirty="0"/>
              <a:t>Учитель</a:t>
            </a:r>
            <a:endParaRPr lang="ru-RU" sz="1400" dirty="0"/>
          </a:p>
          <a:p>
            <a:pPr marL="171450" indent="-1714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ru-RU" sz="1400" dirty="0"/>
              <a:t>575 руб. / </a:t>
            </a:r>
            <a:r>
              <a:rPr lang="ru-RU" sz="1400" dirty="0" err="1"/>
              <a:t>ак</a:t>
            </a:r>
            <a:r>
              <a:rPr lang="ru-RU" sz="1400" dirty="0"/>
              <a:t>. час (курсы не менее 144 ч.)</a:t>
            </a:r>
          </a:p>
          <a:p>
            <a:pPr marL="171450" indent="-171450" algn="ctr">
              <a:lnSpc>
                <a:spcPct val="150000"/>
              </a:lnSpc>
              <a:buFont typeface="Wingdings" panose="05000000000000000000" pitchFamily="2" charset="2"/>
              <a:buChar char="ü"/>
            </a:pPr>
            <a:endParaRPr lang="ru-RU" sz="1200" dirty="0"/>
          </a:p>
          <a:p>
            <a:pPr marL="171450" indent="-171450" algn="ctr">
              <a:lnSpc>
                <a:spcPct val="150000"/>
              </a:lnSpc>
              <a:buFont typeface="Wingdings" panose="05000000000000000000" pitchFamily="2" charset="2"/>
              <a:buChar char="ü"/>
            </a:pPr>
            <a:endParaRPr lang="ru-RU" sz="1200" dirty="0"/>
          </a:p>
          <a:p>
            <a:pPr marL="171450" indent="-171450" algn="ctr">
              <a:lnSpc>
                <a:spcPct val="150000"/>
              </a:lnSpc>
              <a:buFont typeface="Wingdings" panose="05000000000000000000" pitchFamily="2" charset="2"/>
              <a:buChar char="ü"/>
            </a:pPr>
            <a:endParaRPr lang="ru-RU" sz="1200" dirty="0"/>
          </a:p>
          <a:p>
            <a:r>
              <a:rPr lang="ru-RU" sz="1400" b="1" dirty="0"/>
              <a:t>Офлайн-площадка</a:t>
            </a:r>
            <a:endParaRPr lang="ru-RU" sz="1400" dirty="0"/>
          </a:p>
          <a:p>
            <a:pPr>
              <a:lnSpc>
                <a:spcPct val="150000"/>
              </a:lnSpc>
            </a:pPr>
            <a:r>
              <a:rPr lang="ru-RU" sz="1400" dirty="0"/>
              <a:t>1740,75 руб. за каждого учащегося, который </a:t>
            </a:r>
            <a:r>
              <a:rPr lang="ru-RU" sz="1400" b="1" dirty="0"/>
              <a:t>успешно</a:t>
            </a:r>
            <a:r>
              <a:rPr lang="ru-RU" sz="1400" dirty="0"/>
              <a:t> завершил обучение по модулю</a:t>
            </a:r>
          </a:p>
          <a:p>
            <a:pPr>
              <a:lnSpc>
                <a:spcPct val="150000"/>
              </a:lnSpc>
            </a:pPr>
            <a:endParaRPr lang="ru-RU" sz="1400" dirty="0"/>
          </a:p>
          <a:p>
            <a:pPr>
              <a:lnSpc>
                <a:spcPct val="150000"/>
              </a:lnSpc>
            </a:pPr>
            <a:r>
              <a:rPr lang="ru-RU" sz="1400" dirty="0"/>
              <a:t>17 407,5 р. / 1 группа (10 чел.) – за 1 модуль</a:t>
            </a:r>
          </a:p>
          <a:p>
            <a:pPr>
              <a:lnSpc>
                <a:spcPct val="150000"/>
              </a:lnSpc>
            </a:pPr>
            <a:r>
              <a:rPr lang="ru-RU" sz="1400" dirty="0"/>
              <a:t>69 630, 00 р. / 1 группа (10 чел.) – за программу</a:t>
            </a:r>
          </a:p>
        </p:txBody>
      </p:sp>
      <p:sp>
        <p:nvSpPr>
          <p:cNvPr id="19" name="Google Shape;240;p6">
            <a:extLst>
              <a:ext uri="{FF2B5EF4-FFF2-40B4-BE49-F238E27FC236}">
                <a16:creationId xmlns:a16="http://schemas.microsoft.com/office/drawing/2014/main" id="{9EA276DB-2F71-0A94-26B4-D7C0BB77E0CC}"/>
              </a:ext>
            </a:extLst>
          </p:cNvPr>
          <p:cNvSpPr/>
          <p:nvPr/>
        </p:nvSpPr>
        <p:spPr>
          <a:xfrm>
            <a:off x="6365183" y="1642651"/>
            <a:ext cx="5151611" cy="3948853"/>
          </a:xfrm>
          <a:custGeom>
            <a:avLst/>
            <a:gdLst/>
            <a:ahLst/>
            <a:cxnLst/>
            <a:rect l="l" t="t" r="r" b="b"/>
            <a:pathLst>
              <a:path w="2057400" h="2961640" extrusionOk="0">
                <a:moveTo>
                  <a:pt x="0" y="84074"/>
                </a:moveTo>
                <a:lnTo>
                  <a:pt x="6600" y="51327"/>
                </a:lnTo>
                <a:lnTo>
                  <a:pt x="24606" y="24606"/>
                </a:lnTo>
                <a:lnTo>
                  <a:pt x="51327" y="6600"/>
                </a:lnTo>
                <a:lnTo>
                  <a:pt x="84074" y="0"/>
                </a:lnTo>
                <a:lnTo>
                  <a:pt x="1973326" y="0"/>
                </a:lnTo>
                <a:lnTo>
                  <a:pt x="2006072" y="6600"/>
                </a:lnTo>
                <a:lnTo>
                  <a:pt x="2032793" y="24606"/>
                </a:lnTo>
                <a:lnTo>
                  <a:pt x="2050799" y="51327"/>
                </a:lnTo>
                <a:lnTo>
                  <a:pt x="2057400" y="84074"/>
                </a:lnTo>
                <a:lnTo>
                  <a:pt x="2057400" y="2877108"/>
                </a:lnTo>
                <a:lnTo>
                  <a:pt x="2050799" y="2909814"/>
                </a:lnTo>
                <a:lnTo>
                  <a:pt x="2032793" y="2936522"/>
                </a:lnTo>
                <a:lnTo>
                  <a:pt x="2006072" y="2954529"/>
                </a:lnTo>
                <a:lnTo>
                  <a:pt x="1973326" y="2961132"/>
                </a:lnTo>
                <a:lnTo>
                  <a:pt x="84074" y="2961132"/>
                </a:lnTo>
                <a:lnTo>
                  <a:pt x="51327" y="2954529"/>
                </a:lnTo>
                <a:lnTo>
                  <a:pt x="24606" y="2936522"/>
                </a:lnTo>
                <a:lnTo>
                  <a:pt x="6600" y="2909814"/>
                </a:lnTo>
                <a:lnTo>
                  <a:pt x="0" y="2877108"/>
                </a:lnTo>
                <a:lnTo>
                  <a:pt x="0" y="84074"/>
                </a:lnTo>
                <a:close/>
              </a:path>
            </a:pathLst>
          </a:custGeom>
          <a:noFill/>
          <a:ln w="9525" cap="flat" cmpd="sng">
            <a:solidFill>
              <a:srgbClr val="DEA9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Autofit/>
          </a:bodyPr>
          <a:lstStyle/>
          <a:p>
            <a:endParaRPr sz="2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" name="Google Shape;241;p6">
            <a:extLst>
              <a:ext uri="{FF2B5EF4-FFF2-40B4-BE49-F238E27FC236}">
                <a16:creationId xmlns:a16="http://schemas.microsoft.com/office/drawing/2014/main" id="{F657E9B7-FBCC-959E-499E-8F76362D2B47}"/>
              </a:ext>
            </a:extLst>
          </p:cNvPr>
          <p:cNvSpPr txBox="1"/>
          <p:nvPr/>
        </p:nvSpPr>
        <p:spPr>
          <a:xfrm>
            <a:off x="6513203" y="2618968"/>
            <a:ext cx="4964421" cy="29426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140533" rIns="0" bIns="0" anchor="t" anchorCtr="0">
            <a:spAutoFit/>
          </a:bodyPr>
          <a:lstStyle/>
          <a:p>
            <a:pPr marL="16933" algn="r"/>
            <a:r>
              <a:rPr lang="ru-RU" sz="1600" b="1" dirty="0">
                <a:solidFill>
                  <a:srgbClr val="DEA900"/>
                </a:solidFill>
                <a:latin typeface="Lato"/>
                <a:ea typeface="Lato"/>
                <a:cs typeface="Lato"/>
                <a:sym typeface="Lato"/>
              </a:rPr>
              <a:t>Офлайн площадка </a:t>
            </a:r>
            <a:endParaRPr sz="1600" dirty="0">
              <a:solidFill>
                <a:srgbClr val="DEA900"/>
              </a:solidFill>
              <a:latin typeface="Lato"/>
              <a:ea typeface="Lato"/>
              <a:cs typeface="Lato"/>
              <a:sym typeface="Lato"/>
            </a:endParaRPr>
          </a:p>
          <a:p>
            <a:pPr>
              <a:spcAft>
                <a:spcPts val="600"/>
              </a:spcAft>
            </a:pPr>
            <a:endParaRPr lang="ru-RU" sz="1400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spcAft>
                <a:spcPts val="600"/>
              </a:spcAft>
            </a:pPr>
            <a:r>
              <a:rPr lang="ru-RU" sz="1400" dirty="0"/>
              <a:t>Образовательная организация, имеющая:</a:t>
            </a:r>
          </a:p>
          <a:p>
            <a:pPr marL="171450" indent="-1714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ru-RU" sz="1400" dirty="0"/>
              <a:t>лицензию на дополнительное образование детей;</a:t>
            </a:r>
          </a:p>
          <a:p>
            <a:pPr marL="171450" indent="-171450">
              <a:lnSpc>
                <a:spcPct val="15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ru-RU" sz="1400" dirty="0"/>
              <a:t>материально-техническую базу;</a:t>
            </a:r>
          </a:p>
          <a:p>
            <a:pPr marL="171450" indent="-171450">
              <a:lnSpc>
                <a:spcPct val="15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ru-RU" sz="1400" dirty="0"/>
              <a:t>кадры:</a:t>
            </a:r>
          </a:p>
          <a:p>
            <a:pPr marL="285750" indent="-285750">
              <a:spcAft>
                <a:spcPts val="600"/>
              </a:spcAft>
              <a:buFontTx/>
              <a:buChar char="-"/>
            </a:pPr>
            <a:r>
              <a:rPr lang="ru-RU" sz="1400" dirty="0"/>
              <a:t>учителя информатики;</a:t>
            </a:r>
          </a:p>
          <a:p>
            <a:pPr marL="285750" indent="-285750">
              <a:spcAft>
                <a:spcPts val="600"/>
              </a:spcAft>
              <a:buFontTx/>
              <a:buChar char="-"/>
            </a:pPr>
            <a:r>
              <a:rPr lang="ru-RU" sz="1400" dirty="0"/>
              <a:t>учителя других предметов, компетентные в </a:t>
            </a:r>
            <a:r>
              <a:rPr lang="en-US" sz="1400" dirty="0"/>
              <a:t>IT </a:t>
            </a:r>
            <a:r>
              <a:rPr lang="ru-RU" sz="1400" dirty="0"/>
              <a:t>области;</a:t>
            </a:r>
          </a:p>
          <a:p>
            <a:pPr marL="285750" indent="-285750">
              <a:spcAft>
                <a:spcPts val="600"/>
              </a:spcAft>
              <a:buFontTx/>
              <a:buChar char="-"/>
            </a:pPr>
            <a:r>
              <a:rPr lang="ru-RU" sz="1400" dirty="0"/>
              <a:t>специалисты, привлеченные на основе договора ГПХ.</a:t>
            </a:r>
          </a:p>
        </p:txBody>
      </p:sp>
      <p:pic>
        <p:nvPicPr>
          <p:cNvPr id="22" name="Picture 2" descr="Школа – Бесплатные иконки: здания">
            <a:extLst>
              <a:ext uri="{FF2B5EF4-FFF2-40B4-BE49-F238E27FC236}">
                <a16:creationId xmlns:a16="http://schemas.microsoft.com/office/drawing/2014/main" id="{886BACE4-D957-4752-39EE-2092BFC1BD1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77475" y="1894734"/>
            <a:ext cx="787430" cy="7874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2" descr="Школа – Бесплатные иконки: здания">
            <a:extLst>
              <a:ext uri="{FF2B5EF4-FFF2-40B4-BE49-F238E27FC236}">
                <a16:creationId xmlns:a16="http://schemas.microsoft.com/office/drawing/2014/main" id="{B5FD030F-2561-128F-9223-8D8898E2C7A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289" y="3159695"/>
            <a:ext cx="787430" cy="7874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81279129-66F5-4A3C-C614-6AF09463002F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53045" y="1479203"/>
            <a:ext cx="808596" cy="14295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59483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2" name="Google Shape;242;p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 flipH="1">
            <a:off x="1" y="-533400"/>
            <a:ext cx="306089" cy="306089"/>
          </a:xfrm>
          <a:prstGeom prst="rect">
            <a:avLst/>
          </a:prstGeom>
          <a:noFill/>
          <a:ln>
            <a:noFill/>
          </a:ln>
        </p:spPr>
      </p:pic>
      <p:pic>
        <p:nvPicPr>
          <p:cNvPr id="243" name="Google Shape;243;p6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 flipH="1">
            <a:off x="385164" y="-533400"/>
            <a:ext cx="306089" cy="306089"/>
          </a:xfrm>
          <a:prstGeom prst="rect">
            <a:avLst/>
          </a:prstGeom>
          <a:noFill/>
          <a:ln>
            <a:noFill/>
          </a:ln>
        </p:spPr>
      </p:pic>
      <p:pic>
        <p:nvPicPr>
          <p:cNvPr id="244" name="Google Shape;244;p6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 flipH="1">
            <a:off x="794798" y="-533400"/>
            <a:ext cx="306089" cy="306089"/>
          </a:xfrm>
          <a:prstGeom prst="rect">
            <a:avLst/>
          </a:prstGeom>
          <a:noFill/>
          <a:ln>
            <a:noFill/>
          </a:ln>
        </p:spPr>
      </p:pic>
      <p:pic>
        <p:nvPicPr>
          <p:cNvPr id="245" name="Google Shape;245;p6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 flipH="1">
            <a:off x="1204433" y="-531094"/>
            <a:ext cx="306089" cy="306089"/>
          </a:xfrm>
          <a:prstGeom prst="rect">
            <a:avLst/>
          </a:prstGeom>
          <a:noFill/>
          <a:ln>
            <a:noFill/>
          </a:ln>
        </p:spPr>
      </p:pic>
      <p:sp>
        <p:nvSpPr>
          <p:cNvPr id="246" name="Google Shape;246;p6"/>
          <p:cNvSpPr txBox="1"/>
          <p:nvPr/>
        </p:nvSpPr>
        <p:spPr>
          <a:xfrm>
            <a:off x="499874" y="237815"/>
            <a:ext cx="11130151" cy="3864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16933" rIns="0" bIns="0" anchor="t" anchorCtr="0">
            <a:spAutoFit/>
          </a:bodyPr>
          <a:lstStyle/>
          <a:p>
            <a:pPr marL="16933"/>
            <a:r>
              <a:rPr lang="ru-RU" sz="2400" b="1" dirty="0">
                <a:solidFill>
                  <a:srgbClr val="0B1F33"/>
                </a:solidFill>
                <a:latin typeface="Lato"/>
                <a:ea typeface="Lato"/>
                <a:cs typeface="Lato"/>
                <a:sym typeface="Lato"/>
              </a:rPr>
              <a:t>ОФФЛАЙН ПРОГРАММЫ МЭО НА 2023-2024 гг.</a:t>
            </a:r>
          </a:p>
        </p:txBody>
      </p:sp>
      <p:graphicFrame>
        <p:nvGraphicFramePr>
          <p:cNvPr id="4" name="Таблица 3">
            <a:extLst>
              <a:ext uri="{FF2B5EF4-FFF2-40B4-BE49-F238E27FC236}">
                <a16:creationId xmlns:a16="http://schemas.microsoft.com/office/drawing/2014/main" id="{920223CF-43D7-B499-2CB4-AC658A676D6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09478364"/>
              </p:ext>
            </p:extLst>
          </p:nvPr>
        </p:nvGraphicFramePr>
        <p:xfrm>
          <a:off x="538206" y="1409699"/>
          <a:ext cx="10987043" cy="3988270"/>
        </p:xfrm>
        <a:graphic>
          <a:graphicData uri="http://schemas.openxmlformats.org/drawingml/2006/table">
            <a:tbl>
              <a:tblPr>
                <a:tableStyleId>{793D81CF-94F2-401A-BA57-92F5A7B2D0C5}</a:tableStyleId>
              </a:tblPr>
              <a:tblGrid>
                <a:gridCol w="6462712">
                  <a:extLst>
                    <a:ext uri="{9D8B030D-6E8A-4147-A177-3AD203B41FA5}">
                      <a16:colId xmlns:a16="http://schemas.microsoft.com/office/drawing/2014/main" val="1887200807"/>
                    </a:ext>
                  </a:extLst>
                </a:gridCol>
                <a:gridCol w="1087912">
                  <a:extLst>
                    <a:ext uri="{9D8B030D-6E8A-4147-A177-3AD203B41FA5}">
                      <a16:colId xmlns:a16="http://schemas.microsoft.com/office/drawing/2014/main" val="3750800580"/>
                    </a:ext>
                  </a:extLst>
                </a:gridCol>
                <a:gridCol w="3436419">
                  <a:extLst>
                    <a:ext uri="{9D8B030D-6E8A-4147-A177-3AD203B41FA5}">
                      <a16:colId xmlns:a16="http://schemas.microsoft.com/office/drawing/2014/main" val="1349679230"/>
                    </a:ext>
                  </a:extLst>
                </a:gridCol>
              </a:tblGrid>
              <a:tr h="438367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u="none" strike="noStrike">
                          <a:effectLst/>
                        </a:rPr>
                        <a:t>Основы Python. Тестировщик видеоигр. Офлайн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</a:rPr>
                        <a:t>Базовый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u="sng" strike="noStrike">
                          <a:effectLst/>
                        </a:rPr>
                        <a:t>https://kb.academy-meo.ru/tester-offline</a:t>
                      </a:r>
                      <a:endParaRPr lang="en-US" sz="1100" b="0" i="0" u="sng" strike="noStrike">
                        <a:solidFill>
                          <a:srgbClr val="0000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983225518"/>
                  </a:ext>
                </a:extLst>
              </a:tr>
              <a:tr h="74522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u="none" strike="noStrike" dirty="0">
                          <a:effectLst/>
                        </a:rPr>
                        <a:t>Основы Python. Python для кибербезопасности. Офлайн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</a:rPr>
                        <a:t>Базовый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u="sng" strike="noStrike" dirty="0">
                          <a:effectLst/>
                          <a:hlinkClick r:id="rId7"/>
                        </a:rPr>
                        <a:t>https://kb.academy-meo.ru/cybersecurity-offline</a:t>
                      </a:r>
                      <a:endParaRPr lang="en-US" sz="1100" b="0" i="0" u="sng" strike="noStrike" dirty="0">
                        <a:solidFill>
                          <a:srgbClr val="0000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4011388257"/>
                  </a:ext>
                </a:extLst>
              </a:tr>
              <a:tr h="56901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u="none" strike="noStrike">
                          <a:effectLst/>
                        </a:rPr>
                        <a:t>Основы Python. Программирование алгоритмов машинного обучения. Офлайн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</a:rPr>
                        <a:t>Начальный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u="sng" strike="noStrike">
                          <a:effectLst/>
                          <a:hlinkClick r:id="rId8"/>
                        </a:rPr>
                        <a:t>https://kb.academy-meo.ru/python-offline</a:t>
                      </a:r>
                      <a:endParaRPr lang="en-US" sz="1100" b="0" i="0" u="sng" strike="noStrike">
                        <a:solidFill>
                          <a:srgbClr val="0000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120390857"/>
                  </a:ext>
                </a:extLst>
              </a:tr>
              <a:tr h="74522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u="none" strike="noStrike">
                          <a:effectLst/>
                        </a:rPr>
                        <a:t>Основы Python. Программирование дронов. Офлайн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</a:rPr>
                        <a:t>Начальный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u="sng" strike="noStrike">
                          <a:effectLst/>
                          <a:hlinkClick r:id="rId9"/>
                        </a:rPr>
                        <a:t>https://kb.academy-meo.ru/drone-programming-offline</a:t>
                      </a:r>
                      <a:endParaRPr lang="en-US" sz="1100" b="0" i="0" u="sng" strike="noStrike">
                        <a:solidFill>
                          <a:srgbClr val="0000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862477024"/>
                  </a:ext>
                </a:extLst>
              </a:tr>
              <a:tr h="74522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u="none" strike="noStrike" dirty="0">
                          <a:effectLst/>
                        </a:rPr>
                        <a:t>Вебмастер. Веб-разработка на JavaScript, CSS, HTML5. </a:t>
                      </a:r>
                      <a:r>
                        <a:rPr lang="ru-RU" sz="1100" u="none" strike="noStrike">
                          <a:effectLst/>
                        </a:rPr>
                        <a:t>Офлайн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</a:rPr>
                        <a:t>Начальный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u="sng" strike="noStrike">
                          <a:effectLst/>
                          <a:hlinkClick r:id="rId10"/>
                        </a:rPr>
                        <a:t>https://kb.academy-meo.ru/webmaster-offline</a:t>
                      </a:r>
                      <a:endParaRPr lang="en-US" sz="1100" b="0" i="0" u="sng" strike="noStrike">
                        <a:solidFill>
                          <a:srgbClr val="0000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717490540"/>
                  </a:ext>
                </a:extLst>
              </a:tr>
              <a:tr h="74522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u="none" strike="noStrike" dirty="0">
                          <a:effectLst/>
                        </a:rPr>
                        <a:t>Основы C#. Основы программирования игр на языках Python, C# и в среде </a:t>
                      </a:r>
                      <a:r>
                        <a:rPr lang="ru-RU" sz="1100" u="none" strike="noStrike" dirty="0" err="1">
                          <a:effectLst/>
                        </a:rPr>
                        <a:t>Unity</a:t>
                      </a:r>
                      <a:r>
                        <a:rPr lang="ru-RU" sz="1100" u="none" strike="noStrike" dirty="0">
                          <a:effectLst/>
                        </a:rPr>
                        <a:t>. Офлайн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</a:rPr>
                        <a:t>Начальный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u="sng" strike="noStrike" dirty="0">
                          <a:effectLst/>
                          <a:hlinkClick r:id="rId11"/>
                        </a:rPr>
                        <a:t>https://kb.academy-meo.ru/gamedev-python-offline</a:t>
                      </a:r>
                      <a:endParaRPr lang="en-US" sz="1100" b="0" i="0" u="sng" strike="noStrike" dirty="0">
                        <a:solidFill>
                          <a:srgbClr val="0000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53051926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214904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2" name="Google Shape;242;p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 flipH="1">
            <a:off x="1" y="-533400"/>
            <a:ext cx="306089" cy="306089"/>
          </a:xfrm>
          <a:prstGeom prst="rect">
            <a:avLst/>
          </a:prstGeom>
          <a:noFill/>
          <a:ln>
            <a:noFill/>
          </a:ln>
        </p:spPr>
      </p:pic>
      <p:pic>
        <p:nvPicPr>
          <p:cNvPr id="243" name="Google Shape;243;p6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 flipH="1">
            <a:off x="385164" y="-533400"/>
            <a:ext cx="306089" cy="306089"/>
          </a:xfrm>
          <a:prstGeom prst="rect">
            <a:avLst/>
          </a:prstGeom>
          <a:noFill/>
          <a:ln>
            <a:noFill/>
          </a:ln>
        </p:spPr>
      </p:pic>
      <p:pic>
        <p:nvPicPr>
          <p:cNvPr id="244" name="Google Shape;244;p6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 flipH="1">
            <a:off x="794798" y="-533400"/>
            <a:ext cx="306089" cy="306089"/>
          </a:xfrm>
          <a:prstGeom prst="rect">
            <a:avLst/>
          </a:prstGeom>
          <a:noFill/>
          <a:ln>
            <a:noFill/>
          </a:ln>
        </p:spPr>
      </p:pic>
      <p:pic>
        <p:nvPicPr>
          <p:cNvPr id="245" name="Google Shape;245;p6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 flipH="1">
            <a:off x="1204433" y="-531094"/>
            <a:ext cx="306089" cy="306089"/>
          </a:xfrm>
          <a:prstGeom prst="rect">
            <a:avLst/>
          </a:prstGeom>
          <a:noFill/>
          <a:ln>
            <a:noFill/>
          </a:ln>
        </p:spPr>
      </p:pic>
      <p:sp>
        <p:nvSpPr>
          <p:cNvPr id="246" name="Google Shape;246;p6"/>
          <p:cNvSpPr txBox="1"/>
          <p:nvPr/>
        </p:nvSpPr>
        <p:spPr>
          <a:xfrm>
            <a:off x="499874" y="237815"/>
            <a:ext cx="11130151" cy="3864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16933" rIns="0" bIns="0" anchor="t" anchorCtr="0">
            <a:spAutoFit/>
          </a:bodyPr>
          <a:lstStyle/>
          <a:p>
            <a:pPr marL="16933"/>
            <a:r>
              <a:rPr lang="ru-RU" sz="2400" b="1" dirty="0">
                <a:solidFill>
                  <a:srgbClr val="0B1F33"/>
                </a:solidFill>
                <a:latin typeface="Lato"/>
                <a:ea typeface="Lato"/>
                <a:cs typeface="Lato"/>
                <a:sym typeface="Lato"/>
              </a:rPr>
              <a:t>Алгоритм действий учителя при подаче заявки на ОФФЛАЙН формат</a:t>
            </a:r>
          </a:p>
        </p:txBody>
      </p:sp>
      <p:sp>
        <p:nvSpPr>
          <p:cNvPr id="2" name="Google Shape;136;p20">
            <a:extLst>
              <a:ext uri="{FF2B5EF4-FFF2-40B4-BE49-F238E27FC236}">
                <a16:creationId xmlns:a16="http://schemas.microsoft.com/office/drawing/2014/main" id="{561E5FE7-FBE2-E295-6057-D75B936D3979}"/>
              </a:ext>
            </a:extLst>
          </p:cNvPr>
          <p:cNvSpPr/>
          <p:nvPr/>
        </p:nvSpPr>
        <p:spPr>
          <a:xfrm>
            <a:off x="379779" y="785874"/>
            <a:ext cx="10297304" cy="553998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tIns="91440" bIns="91440" anchor="t">
            <a:spAutoFit/>
          </a:bodyPr>
          <a:lstStyle/>
          <a:p>
            <a:pPr>
              <a:lnSpc>
                <a:spcPct val="100000"/>
              </a:lnSpc>
              <a:buNone/>
            </a:pPr>
            <a:endParaRPr lang="ru-RU" sz="24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itchFamily="18" charset="0"/>
            </a:endParaRPr>
          </a:p>
        </p:txBody>
      </p:sp>
      <p:sp>
        <p:nvSpPr>
          <p:cNvPr id="3" name="Google Shape;117;p18">
            <a:extLst>
              <a:ext uri="{FF2B5EF4-FFF2-40B4-BE49-F238E27FC236}">
                <a16:creationId xmlns:a16="http://schemas.microsoft.com/office/drawing/2014/main" id="{3AC26645-C8CD-21B6-173E-504B024517EC}"/>
              </a:ext>
            </a:extLst>
          </p:cNvPr>
          <p:cNvSpPr/>
          <p:nvPr/>
        </p:nvSpPr>
        <p:spPr>
          <a:xfrm>
            <a:off x="306090" y="843024"/>
            <a:ext cx="11885910" cy="5816977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tIns="91440" bIns="91440" anchor="t">
            <a:spAutoFit/>
          </a:bodyPr>
          <a:lstStyle/>
          <a:p>
            <a:pPr>
              <a:spcAft>
                <a:spcPts val="800"/>
              </a:spcAft>
            </a:pPr>
            <a:r>
              <a:rPr lang="ru-RU" sz="1600" dirty="0">
                <a:cs typeface="Times New Roman" pitchFamily="18" charset="0"/>
              </a:rPr>
              <a:t>1. З</a:t>
            </a:r>
            <a:r>
              <a:rPr lang="ru-RU" sz="1600" dirty="0"/>
              <a:t>аявить </a:t>
            </a:r>
            <a:r>
              <a:rPr lang="ru-RU" sz="1600" b="1" dirty="0"/>
              <a:t>образовательную организацию на базе которой Вы будете проводить </a:t>
            </a:r>
            <a:r>
              <a:rPr lang="ru-RU" sz="1600" b="1" dirty="0">
                <a:solidFill>
                  <a:srgbClr val="C00000"/>
                </a:solidFill>
              </a:rPr>
              <a:t>оффлайн (очные)</a:t>
            </a:r>
            <a:r>
              <a:rPr lang="ru-RU" sz="1600" b="1" dirty="0"/>
              <a:t> занятия с учениками </a:t>
            </a:r>
          </a:p>
          <a:p>
            <a:pPr>
              <a:spcAft>
                <a:spcPts val="800"/>
              </a:spcAft>
            </a:pPr>
            <a:r>
              <a:rPr lang="ru-RU" sz="1600" dirty="0"/>
              <a:t>(прислать региональному координатору – полное наименование ОО, ФИО учителя, тел., </a:t>
            </a:r>
            <a:r>
              <a:rPr lang="en-US" sz="1600" dirty="0"/>
              <a:t>e-mail</a:t>
            </a:r>
            <a:r>
              <a:rPr lang="ru-RU" sz="1600" dirty="0"/>
              <a:t>, название программ(ы), выбрать для ОО формат получения документов ЭДО (система </a:t>
            </a:r>
            <a:r>
              <a:rPr lang="ru-RU" sz="1600" dirty="0" err="1"/>
              <a:t>КонтурДиадок</a:t>
            </a:r>
            <a:r>
              <a:rPr lang="ru-RU" sz="1600" dirty="0"/>
              <a:t> </a:t>
            </a:r>
            <a:r>
              <a:rPr lang="en-US" sz="1600" dirty="0">
                <a:hlinkClick r:id="rId7"/>
              </a:rPr>
              <a:t>https://www.diadoc.ru/</a:t>
            </a:r>
            <a:r>
              <a:rPr lang="ru-RU" sz="1600" dirty="0"/>
              <a:t> ) или почта)</a:t>
            </a:r>
          </a:p>
          <a:p>
            <a:pPr>
              <a:spcAft>
                <a:spcPts val="800"/>
              </a:spcAft>
            </a:pPr>
            <a:r>
              <a:rPr lang="ru-RU" sz="1600" dirty="0">
                <a:cs typeface="Times New Roman" pitchFamily="18" charset="0"/>
              </a:rPr>
              <a:t>2. </a:t>
            </a:r>
            <a:r>
              <a:rPr lang="ru-RU" sz="1600" b="1" dirty="0">
                <a:cs typeface="Times New Roman" pitchFamily="18" charset="0"/>
              </a:rPr>
              <a:t>Заполнить регистрационные формы МЭО:</a:t>
            </a:r>
          </a:p>
          <a:p>
            <a:pPr algn="l"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ru-RU" sz="1600" b="0" i="0" dirty="0">
                <a:solidFill>
                  <a:srgbClr val="151515"/>
                </a:solidFill>
                <a:effectLst/>
                <a:latin typeface="system-ui"/>
              </a:rPr>
              <a:t> Регистрация школ доступна по ссылке: </a:t>
            </a:r>
            <a:r>
              <a:rPr lang="ru-RU" sz="1600" b="0" i="0" u="none" strike="noStrike" dirty="0">
                <a:solidFill>
                  <a:srgbClr val="2067B0"/>
                </a:solidFill>
                <a:effectLst/>
                <a:latin typeface="system-ui"/>
                <a:hlinkClick r:id="rId8"/>
              </a:rPr>
              <a:t>https://mob-edu.ru/formcrm/</a:t>
            </a:r>
            <a:endParaRPr lang="ru-RU" sz="1600" b="0" i="0" dirty="0">
              <a:solidFill>
                <a:srgbClr val="151515"/>
              </a:solidFill>
              <a:effectLst/>
              <a:latin typeface="system-ui"/>
            </a:endParaRPr>
          </a:p>
          <a:p>
            <a:pPr algn="l"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ru-RU" sz="1600" b="0" i="0" dirty="0">
                <a:solidFill>
                  <a:srgbClr val="151515"/>
                </a:solidFill>
                <a:effectLst/>
                <a:latin typeface="system-ui"/>
              </a:rPr>
              <a:t> Регистрация учителей доступна по ссылке: </a:t>
            </a:r>
            <a:r>
              <a:rPr lang="ru-RU" sz="1600" b="0" i="0" u="none" strike="noStrike" dirty="0">
                <a:solidFill>
                  <a:srgbClr val="2067B0"/>
                </a:solidFill>
                <a:effectLst/>
                <a:latin typeface="system-ui"/>
                <a:hlinkClick r:id="rId9"/>
              </a:rPr>
              <a:t>https://kb.academy-meo.ru/teachers-form</a:t>
            </a:r>
            <a:endParaRPr lang="ru-RU" sz="1600" dirty="0">
              <a:cs typeface="Times New Roman" pitchFamily="18" charset="0"/>
              <a:sym typeface="Jost Light"/>
            </a:endParaRPr>
          </a:p>
          <a:p>
            <a:pPr>
              <a:spcAft>
                <a:spcPts val="800"/>
              </a:spcAft>
            </a:pPr>
            <a:r>
              <a:rPr lang="ru-RU" sz="1600" dirty="0">
                <a:cs typeface="Times New Roman" pitchFamily="18" charset="0"/>
              </a:rPr>
              <a:t>3. Получить на подпись от регионального куратора через систему электронного документооборота </a:t>
            </a:r>
            <a:r>
              <a:rPr lang="ru-RU" sz="1600" dirty="0" err="1">
                <a:cs typeface="Times New Roman" pitchFamily="18" charset="0"/>
              </a:rPr>
              <a:t>КонтурСайн</a:t>
            </a:r>
            <a:r>
              <a:rPr lang="ru-RU" sz="1600" dirty="0">
                <a:cs typeface="Times New Roman" pitchFamily="18" charset="0"/>
              </a:rPr>
              <a:t> (</a:t>
            </a:r>
            <a:r>
              <a:rPr lang="en-US" sz="1600" dirty="0">
                <a:cs typeface="Times New Roman" pitchFamily="18" charset="0"/>
                <a:hlinkClick r:id="rId10"/>
              </a:rPr>
              <a:t>https://kontur.ru/sign</a:t>
            </a:r>
            <a:r>
              <a:rPr lang="ru-RU" sz="1600" dirty="0">
                <a:cs typeface="Times New Roman" pitchFamily="18" charset="0"/>
              </a:rPr>
              <a:t>) договор ГПХ на оказание услуг. </a:t>
            </a:r>
          </a:p>
          <a:p>
            <a:pPr>
              <a:spcAft>
                <a:spcPts val="800"/>
              </a:spcAft>
            </a:pPr>
            <a:r>
              <a:rPr lang="ru-RU" sz="1400" i="1" dirty="0">
                <a:cs typeface="Times New Roman" pitchFamily="18" charset="0"/>
              </a:rPr>
              <a:t>Ссылка на подпись документов поступит на электронную почту, указанную при регистрации в </a:t>
            </a:r>
            <a:r>
              <a:rPr lang="ru-RU" sz="1400" i="1" dirty="0" err="1">
                <a:cs typeface="Times New Roman" pitchFamily="18" charset="0"/>
              </a:rPr>
              <a:t>КонтурСайн</a:t>
            </a:r>
            <a:r>
              <a:rPr lang="ru-RU" sz="1400" i="1" dirty="0">
                <a:cs typeface="Times New Roman" pitchFamily="18" charset="0"/>
              </a:rPr>
              <a:t>.</a:t>
            </a:r>
          </a:p>
          <a:p>
            <a:pPr>
              <a:spcAft>
                <a:spcPts val="800"/>
              </a:spcAft>
            </a:pPr>
            <a:r>
              <a:rPr lang="ru-RU" sz="1600" dirty="0">
                <a:cs typeface="Times New Roman" pitchFamily="18" charset="0"/>
              </a:rPr>
              <a:t>4. Набрать группу учеников на обучение (не менее 10 человек / 1 группа – для ОО, не менее 12 чел / 1 группа - для СПО). </a:t>
            </a:r>
          </a:p>
          <a:p>
            <a:pPr>
              <a:spcAft>
                <a:spcPts val="800"/>
              </a:spcAft>
            </a:pPr>
            <a:r>
              <a:rPr lang="ru-RU" sz="1600" dirty="0">
                <a:cs typeface="Times New Roman" pitchFamily="18" charset="0"/>
              </a:rPr>
              <a:t>5. После заполнения регистрационной формы учителя на почту придут реферальная ссылка для регистрации учеников, данные в которой нужно заполнить ДО регистрации учеников на портале Госуслуги РФ.</a:t>
            </a:r>
          </a:p>
          <a:p>
            <a:pPr>
              <a:spcAft>
                <a:spcPts val="800"/>
              </a:spcAft>
            </a:pPr>
            <a:r>
              <a:rPr lang="ru-RU" sz="1600" dirty="0">
                <a:cs typeface="Times New Roman" pitchFamily="18" charset="0"/>
              </a:rPr>
              <a:t>6. Подготовить для учеников справку и помочь ученикам зарегистрироваться на обучение в срок до 9 сентября. </a:t>
            </a:r>
            <a:r>
              <a:rPr lang="ru-RU" sz="1600" b="1" dirty="0">
                <a:cs typeface="Times New Roman" pitchFamily="18" charset="0"/>
              </a:rPr>
              <a:t>Вступительное испытание </a:t>
            </a:r>
            <a:r>
              <a:rPr lang="ru-RU" sz="1600" dirty="0">
                <a:cs typeface="Times New Roman" pitchFamily="18" charset="0"/>
              </a:rPr>
              <a:t>ученики должны пройти </a:t>
            </a:r>
            <a:r>
              <a:rPr lang="ru-RU" sz="1600" b="1" dirty="0">
                <a:cs typeface="Times New Roman" pitchFamily="18" charset="0"/>
              </a:rPr>
              <a:t>не позднее 10 дней </a:t>
            </a:r>
            <a:r>
              <a:rPr lang="ru-RU" sz="1600" dirty="0">
                <a:cs typeface="Times New Roman" pitchFamily="18" charset="0"/>
              </a:rPr>
              <a:t>после регистрации на портале Госуслуги РФ</a:t>
            </a:r>
          </a:p>
          <a:p>
            <a:pPr>
              <a:spcAft>
                <a:spcPts val="800"/>
              </a:spcAft>
            </a:pPr>
            <a:r>
              <a:rPr lang="ru-RU" sz="1600" dirty="0">
                <a:cs typeface="Times New Roman" pitchFamily="18" charset="0"/>
              </a:rPr>
              <a:t>6. Пройти онлайн обучение по выбранной программе </a:t>
            </a:r>
          </a:p>
          <a:p>
            <a:pPr>
              <a:spcAft>
                <a:spcPts val="800"/>
              </a:spcAft>
            </a:pPr>
            <a:r>
              <a:rPr lang="ru-RU" sz="1600" dirty="0">
                <a:cs typeface="Times New Roman" pitchFamily="18" charset="0"/>
              </a:rPr>
              <a:t>(первый поток обучения стартовал 28 августа, второй начнется 11 сентября)</a:t>
            </a:r>
          </a:p>
          <a:p>
            <a:pPr>
              <a:spcAft>
                <a:spcPts val="800"/>
              </a:spcAft>
            </a:pPr>
            <a:r>
              <a:rPr lang="ru-RU" sz="1600" dirty="0">
                <a:cs typeface="Times New Roman" pitchFamily="18" charset="0"/>
              </a:rPr>
              <a:t>7. Обучить всю группу учеников </a:t>
            </a:r>
          </a:p>
        </p:txBody>
      </p:sp>
    </p:spTree>
    <p:extLst>
      <p:ext uri="{BB962C8B-B14F-4D97-AF65-F5344CB8AC3E}">
        <p14:creationId xmlns:p14="http://schemas.microsoft.com/office/powerpoint/2010/main" val="14952404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136;p20">
            <a:extLst>
              <a:ext uri="{FF2B5EF4-FFF2-40B4-BE49-F238E27FC236}">
                <a16:creationId xmlns:a16="http://schemas.microsoft.com/office/drawing/2014/main" id="{F9DBDBD6-BD43-4632-B643-3BC626F96099}"/>
              </a:ext>
            </a:extLst>
          </p:cNvPr>
          <p:cNvSpPr/>
          <p:nvPr/>
        </p:nvSpPr>
        <p:spPr>
          <a:xfrm>
            <a:off x="228802" y="88920"/>
            <a:ext cx="10297304" cy="615553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tIns="91440" bIns="91440" anchor="t">
            <a:spAutoFit/>
          </a:bodyPr>
          <a:lstStyle/>
          <a:p>
            <a:pPr>
              <a:lnSpc>
                <a:spcPct val="100000"/>
              </a:lnSpc>
              <a:buNone/>
            </a:pPr>
            <a:r>
              <a:rPr lang="ru-RU" sz="2800" b="1" dirty="0">
                <a:solidFill>
                  <a:srgbClr val="0B1F33"/>
                </a:solidFill>
                <a:latin typeface="Lato"/>
                <a:ea typeface="Lato"/>
                <a:cs typeface="Lato"/>
              </a:rPr>
              <a:t>Важно</a:t>
            </a:r>
          </a:p>
        </p:txBody>
      </p:sp>
      <p:sp>
        <p:nvSpPr>
          <p:cNvPr id="18" name="Прямоугольник 17">
            <a:extLst>
              <a:ext uri="{FF2B5EF4-FFF2-40B4-BE49-F238E27FC236}">
                <a16:creationId xmlns:a16="http://schemas.microsoft.com/office/drawing/2014/main" id="{C3345941-8F3A-4FAC-895D-3E4D7D890DCB}"/>
              </a:ext>
            </a:extLst>
          </p:cNvPr>
          <p:cNvSpPr/>
          <p:nvPr/>
        </p:nvSpPr>
        <p:spPr>
          <a:xfrm>
            <a:off x="1375445" y="947613"/>
            <a:ext cx="1042071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Важно </a:t>
            </a:r>
            <a:r>
              <a:rPr lang="ru-RU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подать заявку сразу правильно</a:t>
            </a:r>
            <a:r>
              <a:rPr lang="ru-RU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. Ребенок выбирает площадку, исключительно по наименованию и адресу школы, на базе которой он хочет пройти обучения. </a:t>
            </a:r>
            <a:endParaRPr lang="ru-RU" b="1" dirty="0"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19" name="Прямоугольник 18">
            <a:extLst>
              <a:ext uri="{FF2B5EF4-FFF2-40B4-BE49-F238E27FC236}">
                <a16:creationId xmlns:a16="http://schemas.microsoft.com/office/drawing/2014/main" id="{0FB55CA8-7ADB-4FB4-B2D6-BDDBE5DACB79}"/>
              </a:ext>
            </a:extLst>
          </p:cNvPr>
          <p:cNvSpPr/>
          <p:nvPr/>
        </p:nvSpPr>
        <p:spPr>
          <a:xfrm>
            <a:off x="1372257" y="3489915"/>
            <a:ext cx="1042071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После подачи заявки на электронную почту, указанную при регистрации на портале Госуслуги РФ придет ссылка на входное тестирование на прохождение которого дается 10 дней</a:t>
            </a:r>
          </a:p>
        </p:txBody>
      </p:sp>
      <p:sp>
        <p:nvSpPr>
          <p:cNvPr id="20" name="Прямоугольник 19">
            <a:extLst>
              <a:ext uri="{FF2B5EF4-FFF2-40B4-BE49-F238E27FC236}">
                <a16:creationId xmlns:a16="http://schemas.microsoft.com/office/drawing/2014/main" id="{687125AA-B368-4C53-9A5D-3897AA675432}"/>
              </a:ext>
            </a:extLst>
          </p:cNvPr>
          <p:cNvSpPr/>
          <p:nvPr/>
        </p:nvSpPr>
        <p:spPr>
          <a:xfrm>
            <a:off x="1371968" y="1863924"/>
            <a:ext cx="10448559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При регистрации на портале Госуслуги РФ нужно прикрепить справку об обучении. </a:t>
            </a:r>
          </a:p>
          <a:p>
            <a:pPr algn="just"/>
            <a:r>
              <a:rPr lang="ru-RU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Лучше сделать единую справку на всех детей (и отправить фото справки детям для регистрации). </a:t>
            </a:r>
            <a:r>
              <a:rPr lang="ru-RU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Справка  должны быть на официальном бланке, с указанием реквизитов ОО, данных о детях - полностью ФИО, с указанием класса в котором обучается ребенок и литеры. Справка обязательно должна быть с номером и датой выдачи, подписью и печатью! </a:t>
            </a:r>
          </a:p>
        </p:txBody>
      </p:sp>
      <p:sp>
        <p:nvSpPr>
          <p:cNvPr id="21" name="Прямоугольник 20">
            <a:extLst>
              <a:ext uri="{FF2B5EF4-FFF2-40B4-BE49-F238E27FC236}">
                <a16:creationId xmlns:a16="http://schemas.microsoft.com/office/drawing/2014/main" id="{2396518E-F375-4A01-92E7-C3269E0CECBB}"/>
              </a:ext>
            </a:extLst>
          </p:cNvPr>
          <p:cNvSpPr/>
          <p:nvPr/>
        </p:nvSpPr>
        <p:spPr>
          <a:xfrm>
            <a:off x="1390852" y="5412641"/>
            <a:ext cx="1029730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Участниками проекта могут быть </a:t>
            </a:r>
            <a:r>
              <a:rPr lang="ru-RU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школьники 8-10 класса, от 14 до 18 лет</a:t>
            </a:r>
            <a:r>
              <a:rPr lang="ru-RU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. Если ребенок учится в 8 классе, но ему еще 13 лет, он может быть участником (никаких других исключений нет). В этом случае заявку за него через портал Госуслуги РТ подает родитель. Важно, когда родитель подает заявку обучающимся он должен указать ребенка, а не себя.</a:t>
            </a: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E7E340A7-76BD-4DBE-80F3-405BE65000F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0314" y="846237"/>
            <a:ext cx="714404" cy="714404"/>
          </a:xfrm>
          <a:prstGeom prst="rect">
            <a:avLst/>
          </a:prstGeom>
        </p:spPr>
      </p:pic>
      <p:pic>
        <p:nvPicPr>
          <p:cNvPr id="26" name="Рисунок 25">
            <a:extLst>
              <a:ext uri="{FF2B5EF4-FFF2-40B4-BE49-F238E27FC236}">
                <a16:creationId xmlns:a16="http://schemas.microsoft.com/office/drawing/2014/main" id="{1C317715-F46F-4730-8650-D076CF4E005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0314" y="3613116"/>
            <a:ext cx="714404" cy="714404"/>
          </a:xfrm>
          <a:prstGeom prst="rect">
            <a:avLst/>
          </a:prstGeom>
        </p:spPr>
      </p:pic>
      <p:pic>
        <p:nvPicPr>
          <p:cNvPr id="27" name="Рисунок 26">
            <a:extLst>
              <a:ext uri="{FF2B5EF4-FFF2-40B4-BE49-F238E27FC236}">
                <a16:creationId xmlns:a16="http://schemas.microsoft.com/office/drawing/2014/main" id="{C1A7AF59-34AD-48C1-830B-02D88024F3F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0314" y="2161030"/>
            <a:ext cx="714404" cy="714404"/>
          </a:xfrm>
          <a:prstGeom prst="rect">
            <a:avLst/>
          </a:prstGeom>
        </p:spPr>
      </p:pic>
      <p:pic>
        <p:nvPicPr>
          <p:cNvPr id="28" name="Рисунок 27">
            <a:extLst>
              <a:ext uri="{FF2B5EF4-FFF2-40B4-BE49-F238E27FC236}">
                <a16:creationId xmlns:a16="http://schemas.microsoft.com/office/drawing/2014/main" id="{BB8C73AD-69F3-4B88-B1CC-2CF691CD496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1473" y="5531078"/>
            <a:ext cx="714404" cy="714404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2AED574F-BCFE-13A6-1EDC-9A7B48953851}"/>
              </a:ext>
            </a:extLst>
          </p:cNvPr>
          <p:cNvSpPr/>
          <p:nvPr/>
        </p:nvSpPr>
        <p:spPr>
          <a:xfrm>
            <a:off x="1372257" y="4421609"/>
            <a:ext cx="1042071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После получения одобрения заявки на портале Госуслуги РФ родителям учеников необходимо заполнить договор на бесплатное обучение ученика и прикрепить в систему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D0EC7ED9-46FA-95C3-5418-9D8538050F7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0314" y="4544810"/>
            <a:ext cx="714404" cy="7144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25357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2" name="Google Shape;242;p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 flipH="1">
            <a:off x="1" y="-533400"/>
            <a:ext cx="306089" cy="306089"/>
          </a:xfrm>
          <a:prstGeom prst="rect">
            <a:avLst/>
          </a:prstGeom>
          <a:noFill/>
          <a:ln>
            <a:noFill/>
          </a:ln>
        </p:spPr>
      </p:pic>
      <p:pic>
        <p:nvPicPr>
          <p:cNvPr id="243" name="Google Shape;243;p6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 flipH="1">
            <a:off x="385164" y="-533400"/>
            <a:ext cx="306089" cy="306089"/>
          </a:xfrm>
          <a:prstGeom prst="rect">
            <a:avLst/>
          </a:prstGeom>
          <a:noFill/>
          <a:ln>
            <a:noFill/>
          </a:ln>
        </p:spPr>
      </p:pic>
      <p:pic>
        <p:nvPicPr>
          <p:cNvPr id="244" name="Google Shape;244;p6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 flipH="1">
            <a:off x="794798" y="-533400"/>
            <a:ext cx="306089" cy="306089"/>
          </a:xfrm>
          <a:prstGeom prst="rect">
            <a:avLst/>
          </a:prstGeom>
          <a:noFill/>
          <a:ln>
            <a:noFill/>
          </a:ln>
        </p:spPr>
      </p:pic>
      <p:pic>
        <p:nvPicPr>
          <p:cNvPr id="245" name="Google Shape;245;p6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 flipH="1">
            <a:off x="1204433" y="-531094"/>
            <a:ext cx="306089" cy="306089"/>
          </a:xfrm>
          <a:prstGeom prst="rect">
            <a:avLst/>
          </a:prstGeom>
          <a:noFill/>
          <a:ln>
            <a:noFill/>
          </a:ln>
        </p:spPr>
      </p:pic>
      <p:sp>
        <p:nvSpPr>
          <p:cNvPr id="246" name="Google Shape;246;p6"/>
          <p:cNvSpPr txBox="1"/>
          <p:nvPr/>
        </p:nvSpPr>
        <p:spPr>
          <a:xfrm>
            <a:off x="499874" y="237815"/>
            <a:ext cx="11130151" cy="3864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16933" rIns="0" bIns="0" anchor="t" anchorCtr="0">
            <a:spAutoFit/>
          </a:bodyPr>
          <a:lstStyle/>
          <a:p>
            <a:pPr marL="16933"/>
            <a:r>
              <a:rPr lang="ru-RU" sz="2400" b="1" dirty="0">
                <a:solidFill>
                  <a:srgbClr val="0B1F33"/>
                </a:solidFill>
                <a:latin typeface="Lato"/>
                <a:ea typeface="Lato"/>
                <a:cs typeface="Lato"/>
                <a:sym typeface="Lato"/>
              </a:rPr>
              <a:t>РЕГИОНАЛЬНЫЕ КООРДИНАТОРЫ</a:t>
            </a: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EB43E1E8-5243-D048-7208-DDE3AD51938B}"/>
              </a:ext>
            </a:extLst>
          </p:cNvPr>
          <p:cNvSpPr/>
          <p:nvPr/>
        </p:nvSpPr>
        <p:spPr>
          <a:xfrm>
            <a:off x="385164" y="862840"/>
            <a:ext cx="10430654" cy="51398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Центр непрерывного повышения профессионального мастерства педагогических работников Республики Татарстан </a:t>
            </a:r>
            <a:r>
              <a:rPr lang="ru-RU" dirty="0" err="1"/>
              <a:t>ИПиО</a:t>
            </a:r>
            <a:r>
              <a:rPr lang="ru-RU" dirty="0"/>
              <a:t> КФУ</a:t>
            </a:r>
          </a:p>
          <a:p>
            <a:endParaRPr lang="ru-RU" dirty="0"/>
          </a:p>
          <a:p>
            <a:r>
              <a:rPr lang="ru-RU" sz="2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Осипова Лилия Фаритовна +7 927 427-43-37				</a:t>
            </a:r>
          </a:p>
          <a:p>
            <a:r>
              <a:rPr lang="ru-RU" sz="2000" b="1" dirty="0" err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Бикташева</a:t>
            </a:r>
            <a:r>
              <a:rPr lang="ru-RU" sz="2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 Альфия </a:t>
            </a:r>
            <a:r>
              <a:rPr lang="ru-RU" sz="2000" b="1" dirty="0" err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Шавкатовна</a:t>
            </a:r>
            <a:r>
              <a:rPr lang="ru-RU" sz="2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 +7 927 676-98-79</a:t>
            </a:r>
          </a:p>
          <a:p>
            <a:r>
              <a:rPr lang="ru-RU" sz="2000" b="1" dirty="0" err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Зеличенок</a:t>
            </a:r>
            <a:r>
              <a:rPr lang="ru-RU" sz="2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 Алиса Альбертовна +7 927 406-23-21</a:t>
            </a:r>
          </a:p>
          <a:p>
            <a:endParaRPr lang="ru-RU" sz="20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itchFamily="18" charset="0"/>
            </a:endParaRPr>
          </a:p>
          <a:p>
            <a:r>
              <a:rPr lang="ru-RU" dirty="0"/>
              <a:t>Государственное автономное учреждение "Центр оценки профессионального мастерства и квалификации педагогов"</a:t>
            </a:r>
          </a:p>
          <a:p>
            <a:endParaRPr lang="ru-RU" dirty="0"/>
          </a:p>
          <a:p>
            <a:r>
              <a:rPr lang="ru-RU" sz="2000" b="1" dirty="0" err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Мингалиева</a:t>
            </a:r>
            <a:r>
              <a:rPr lang="ru-RU" sz="2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 Лейсан </a:t>
            </a:r>
            <a:r>
              <a:rPr lang="ru-RU" sz="2000" b="1" dirty="0" err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Эмитовна</a:t>
            </a:r>
            <a:r>
              <a:rPr lang="ru-RU" sz="2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 +7 927 249-98-32</a:t>
            </a:r>
          </a:p>
          <a:p>
            <a:r>
              <a:rPr lang="ru-RU" sz="2000" b="1" dirty="0" err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Фатыхова</a:t>
            </a:r>
            <a:r>
              <a:rPr lang="ru-RU" sz="2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 </a:t>
            </a:r>
            <a:r>
              <a:rPr lang="ru-RU" sz="2000" b="1" dirty="0" err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Альзира</a:t>
            </a:r>
            <a:r>
              <a:rPr lang="ru-RU" sz="2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 </a:t>
            </a:r>
            <a:r>
              <a:rPr lang="ru-RU" sz="2000" b="1" dirty="0" err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Ринатовна</a:t>
            </a:r>
            <a:r>
              <a:rPr lang="ru-RU" sz="2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 +7 917 290-90-94</a:t>
            </a:r>
          </a:p>
          <a:p>
            <a:r>
              <a:rPr lang="ru-RU" sz="2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Насырова Диляра </a:t>
            </a:r>
            <a:r>
              <a:rPr lang="ru-RU" sz="2000" b="1" dirty="0" err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Гумеровна</a:t>
            </a:r>
            <a:r>
              <a:rPr lang="ru-RU" sz="2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 +7 999 758-95-92</a:t>
            </a:r>
          </a:p>
          <a:p>
            <a:endParaRPr lang="ru-RU" sz="20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itchFamily="18" charset="0"/>
            </a:endParaRPr>
          </a:p>
          <a:p>
            <a:endParaRPr lang="ru-RU" sz="20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itchFamily="18" charset="0"/>
            </a:endParaRPr>
          </a:p>
          <a:p>
            <a:r>
              <a:rPr lang="ru-RU" sz="2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Ссылка на группу для учителей «Код будущего 23/24»</a:t>
            </a:r>
          </a:p>
          <a:p>
            <a:r>
              <a:rPr lang="en-US" sz="2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  <a:hlinkClick r:id="rId7"/>
              </a:rPr>
              <a:t>https://t.me/+hswIPpGF-5g1MzEy</a:t>
            </a:r>
            <a:r>
              <a:rPr lang="ru-RU" sz="2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 			</a:t>
            </a:r>
            <a:r>
              <a:rPr lang="en-US" sz="2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 </a:t>
            </a:r>
            <a:endParaRPr lang="ru-RU" sz="20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itchFamily="18" charset="0"/>
            </a:endParaRP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1D983B8F-D5C6-649C-5383-9BBD4C3794DF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778011" y="4431554"/>
            <a:ext cx="2057400" cy="2057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3898987"/>
      </p:ext>
    </p:extLst>
  </p:cSld>
  <p:clrMapOvr>
    <a:masterClrMapping/>
  </p:clrMapOvr>
</p:sld>
</file>

<file path=ppt/theme/theme1.xml><?xml version="1.0" encoding="utf-8"?>
<a:theme xmlns:a="http://schemas.openxmlformats.org/drawingml/2006/main" name="1_Тема Office">
  <a:themeElements>
    <a:clrScheme name="Стандартная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3486</TotalTime>
  <Words>805</Words>
  <Application>Microsoft Office PowerPoint</Application>
  <PresentationFormat>Широкоэкранный</PresentationFormat>
  <Paragraphs>90</Paragraphs>
  <Slides>7</Slides>
  <Notes>7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6" baseType="lpstr">
      <vt:lpstr>Arial</vt:lpstr>
      <vt:lpstr>Arial Black</vt:lpstr>
      <vt:lpstr>Calibri</vt:lpstr>
      <vt:lpstr>Jost Light</vt:lpstr>
      <vt:lpstr>Lato</vt:lpstr>
      <vt:lpstr>system-ui</vt:lpstr>
      <vt:lpstr>Times New Roman</vt:lpstr>
      <vt:lpstr>Wingdings</vt:lpstr>
      <vt:lpstr>1_Тема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Шавалеева Чулпан Мансуровна</dc:creator>
  <cp:lastModifiedBy>1</cp:lastModifiedBy>
  <cp:revision>479</cp:revision>
  <cp:lastPrinted>2023-05-22T09:23:42Z</cp:lastPrinted>
  <dcterms:created xsi:type="dcterms:W3CDTF">2021-03-28T19:09:45Z</dcterms:created>
  <dcterms:modified xsi:type="dcterms:W3CDTF">2023-09-08T08:41:54Z</dcterms:modified>
</cp:coreProperties>
</file>